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80" r:id="rId2"/>
    <p:sldMasterId id="2147483690" r:id="rId3"/>
  </p:sldMasterIdLst>
  <p:notesMasterIdLst>
    <p:notesMasterId r:id="rId30"/>
  </p:notesMasterIdLst>
  <p:sldIdLst>
    <p:sldId id="303" r:id="rId4"/>
    <p:sldId id="328" r:id="rId5"/>
    <p:sldId id="347" r:id="rId6"/>
    <p:sldId id="329" r:id="rId7"/>
    <p:sldId id="343" r:id="rId8"/>
    <p:sldId id="345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10" r:id="rId17"/>
    <p:sldId id="294" r:id="rId18"/>
    <p:sldId id="342" r:id="rId19"/>
    <p:sldId id="311" r:id="rId20"/>
    <p:sldId id="314" r:id="rId21"/>
    <p:sldId id="337" r:id="rId22"/>
    <p:sldId id="318" r:id="rId23"/>
    <p:sldId id="346" r:id="rId24"/>
    <p:sldId id="341" r:id="rId25"/>
    <p:sldId id="338" r:id="rId26"/>
    <p:sldId id="339" r:id="rId27"/>
    <p:sldId id="348" r:id="rId28"/>
    <p:sldId id="340" r:id="rId29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2" autoAdjust="0"/>
    <p:restoredTop sz="74215" autoAdjust="0"/>
  </p:normalViewPr>
  <p:slideViewPr>
    <p:cSldViewPr snapToGrid="0" snapToObjects="1">
      <p:cViewPr varScale="1">
        <p:scale>
          <a:sx n="113" d="100"/>
          <a:sy n="113" d="100"/>
        </p:scale>
        <p:origin x="166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8E7BE-B39B-4D0F-BC8B-1C9CF14454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3E3E4F5-BF62-4E68-BC7A-703E0A7378E4}">
      <dgm:prSet phldrT="[Text]"/>
      <dgm:spPr/>
      <dgm:t>
        <a:bodyPr/>
        <a:lstStyle/>
        <a:p>
          <a:r>
            <a:rPr lang="sv-SE" dirty="0" smtClean="0"/>
            <a:t>Gör en allmän riskbedömning i KIA med skyddsombud</a:t>
          </a:r>
          <a:endParaRPr lang="sv-SE" dirty="0"/>
        </a:p>
      </dgm:t>
    </dgm:pt>
    <dgm:pt modelId="{1554718B-3BE9-4F27-9413-A2F4D2FB2BE0}" type="parTrans" cxnId="{22E70113-A8CF-42AE-B1BC-6A5638E30395}">
      <dgm:prSet/>
      <dgm:spPr/>
      <dgm:t>
        <a:bodyPr/>
        <a:lstStyle/>
        <a:p>
          <a:endParaRPr lang="sv-SE"/>
        </a:p>
      </dgm:t>
    </dgm:pt>
    <dgm:pt modelId="{813EAC88-B3DE-442C-9ACE-DBD4FCB20399}" type="sibTrans" cxnId="{22E70113-A8CF-42AE-B1BC-6A5638E30395}">
      <dgm:prSet/>
      <dgm:spPr/>
      <dgm:t>
        <a:bodyPr/>
        <a:lstStyle/>
        <a:p>
          <a:endParaRPr lang="sv-SE"/>
        </a:p>
      </dgm:t>
    </dgm:pt>
    <dgm:pt modelId="{691CE18C-BBD2-4A62-8487-28F2624E3E60}">
      <dgm:prSet phldrT="[Text]"/>
      <dgm:spPr/>
      <dgm:t>
        <a:bodyPr/>
        <a:lstStyle/>
        <a:p>
          <a:r>
            <a:rPr lang="sv-SE" dirty="0" smtClean="0"/>
            <a:t>Undersök organisatorisk och social arbetsmiljö (OSA)</a:t>
          </a:r>
          <a:endParaRPr lang="sv-SE" dirty="0"/>
        </a:p>
      </dgm:t>
    </dgm:pt>
    <dgm:pt modelId="{A0DBEC95-750F-480A-8D30-F62FD091F248}" type="parTrans" cxnId="{8FE08598-1695-4A47-8197-4FD8A5F6DF64}">
      <dgm:prSet/>
      <dgm:spPr/>
      <dgm:t>
        <a:bodyPr/>
        <a:lstStyle/>
        <a:p>
          <a:endParaRPr lang="sv-SE"/>
        </a:p>
      </dgm:t>
    </dgm:pt>
    <dgm:pt modelId="{8E9FF779-7B5E-49A5-8616-6101D09F3436}" type="sibTrans" cxnId="{8FE08598-1695-4A47-8197-4FD8A5F6DF64}">
      <dgm:prSet/>
      <dgm:spPr/>
      <dgm:t>
        <a:bodyPr/>
        <a:lstStyle/>
        <a:p>
          <a:endParaRPr lang="sv-SE"/>
        </a:p>
      </dgm:t>
    </dgm:pt>
    <dgm:pt modelId="{223B6F13-CDD8-4E43-9AF6-F03527FC9DC6}">
      <dgm:prSet phldrT="[Text]"/>
      <dgm:spPr/>
      <dgm:t>
        <a:bodyPr/>
        <a:lstStyle/>
        <a:p>
          <a:r>
            <a:rPr lang="sv-SE" dirty="0" smtClean="0"/>
            <a:t>Genomför skyddsronder tillsammans med skyddsombud</a:t>
          </a:r>
          <a:endParaRPr lang="sv-SE" dirty="0"/>
        </a:p>
      </dgm:t>
    </dgm:pt>
    <dgm:pt modelId="{6B965211-76FF-49D5-BB58-B6D0D12589F7}" type="parTrans" cxnId="{20EF03F8-AB6E-471C-A797-712BB773E913}">
      <dgm:prSet/>
      <dgm:spPr/>
      <dgm:t>
        <a:bodyPr/>
        <a:lstStyle/>
        <a:p>
          <a:endParaRPr lang="sv-SE"/>
        </a:p>
      </dgm:t>
    </dgm:pt>
    <dgm:pt modelId="{324E45F5-8C9E-4132-AD00-568D1BF06F3A}" type="sibTrans" cxnId="{20EF03F8-AB6E-471C-A797-712BB773E913}">
      <dgm:prSet/>
      <dgm:spPr/>
      <dgm:t>
        <a:bodyPr/>
        <a:lstStyle/>
        <a:p>
          <a:endParaRPr lang="sv-SE"/>
        </a:p>
      </dgm:t>
    </dgm:pt>
    <dgm:pt modelId="{1EA84185-71E4-4AB2-8186-B04AF4AD320C}">
      <dgm:prSet/>
      <dgm:spPr/>
      <dgm:t>
        <a:bodyPr/>
        <a:lstStyle/>
        <a:p>
          <a:r>
            <a:rPr lang="sv-SE" dirty="0" smtClean="0"/>
            <a:t>Beakta händelsestatistiken i KIA (</a:t>
          </a:r>
          <a:r>
            <a:rPr lang="sv-S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riskobservationer, tillbud, olycksfall, arbetssjukdomar)</a:t>
          </a:r>
          <a:endParaRPr lang="sv-SE" dirty="0"/>
        </a:p>
      </dgm:t>
    </dgm:pt>
    <dgm:pt modelId="{831A0A17-26F6-4C96-B723-4A3CEC5C2966}" type="parTrans" cxnId="{480346EC-875F-4E45-AE56-9642B3312C40}">
      <dgm:prSet/>
      <dgm:spPr/>
      <dgm:t>
        <a:bodyPr/>
        <a:lstStyle/>
        <a:p>
          <a:endParaRPr lang="sv-SE"/>
        </a:p>
      </dgm:t>
    </dgm:pt>
    <dgm:pt modelId="{630C8595-072A-41B3-AC59-B9A4CCE17662}" type="sibTrans" cxnId="{480346EC-875F-4E45-AE56-9642B3312C40}">
      <dgm:prSet/>
      <dgm:spPr/>
      <dgm:t>
        <a:bodyPr/>
        <a:lstStyle/>
        <a:p>
          <a:endParaRPr lang="sv-SE"/>
        </a:p>
      </dgm:t>
    </dgm:pt>
    <dgm:pt modelId="{8ECB1E74-A0C2-4757-BC44-71BB097AFB57}">
      <dgm:prSet/>
      <dgm:spPr/>
      <dgm:t>
        <a:bodyPr/>
        <a:lstStyle/>
        <a:p>
          <a:r>
            <a:rPr lang="sv-SE" dirty="0" smtClean="0"/>
            <a:t>Beakta s</a:t>
          </a:r>
          <a:r>
            <a:rPr lang="sv-S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tatistiken i </a:t>
          </a:r>
          <a:r>
            <a:rPr lang="sv-SE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Adato</a:t>
          </a:r>
          <a:r>
            <a:rPr lang="sv-S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kring orsakerna till sjukfrånvaron.</a:t>
          </a:r>
          <a:endParaRPr lang="sv-SE" dirty="0"/>
        </a:p>
      </dgm:t>
    </dgm:pt>
    <dgm:pt modelId="{E21F506D-1F9B-46E3-A0F4-63B8FB256236}" type="parTrans" cxnId="{54A92565-92EF-446E-9775-D73369E0291D}">
      <dgm:prSet/>
      <dgm:spPr/>
      <dgm:t>
        <a:bodyPr/>
        <a:lstStyle/>
        <a:p>
          <a:endParaRPr lang="sv-SE"/>
        </a:p>
      </dgm:t>
    </dgm:pt>
    <dgm:pt modelId="{C7DBC133-6385-4098-B878-22EA3D8DB887}" type="sibTrans" cxnId="{54A92565-92EF-446E-9775-D73369E0291D}">
      <dgm:prSet/>
      <dgm:spPr/>
      <dgm:t>
        <a:bodyPr/>
        <a:lstStyle/>
        <a:p>
          <a:endParaRPr lang="sv-SE"/>
        </a:p>
      </dgm:t>
    </dgm:pt>
    <dgm:pt modelId="{477B736B-F029-48ED-A0FD-24C858EE17E7}">
      <dgm:prSet/>
      <dgm:spPr/>
      <dgm:t>
        <a:bodyPr/>
        <a:lstStyle/>
        <a:p>
          <a:r>
            <a:rPr lang="sv-SE" dirty="0" smtClean="0"/>
            <a:t>Genomför Prevents OSA-enkät med dina medarbetare</a:t>
          </a:r>
          <a:endParaRPr lang="sv-SE" dirty="0"/>
        </a:p>
      </dgm:t>
    </dgm:pt>
    <dgm:pt modelId="{4C422AD1-C0E1-4451-8E0D-D4ECE0C807AF}" type="parTrans" cxnId="{D201B5C5-754A-4CE1-84AD-A33C066E04A1}">
      <dgm:prSet/>
      <dgm:spPr/>
      <dgm:t>
        <a:bodyPr/>
        <a:lstStyle/>
        <a:p>
          <a:endParaRPr lang="sv-SE"/>
        </a:p>
      </dgm:t>
    </dgm:pt>
    <dgm:pt modelId="{E6085FAD-614B-45DF-948E-9D1CE266E144}" type="sibTrans" cxnId="{D201B5C5-754A-4CE1-84AD-A33C066E04A1}">
      <dgm:prSet/>
      <dgm:spPr/>
      <dgm:t>
        <a:bodyPr/>
        <a:lstStyle/>
        <a:p>
          <a:endParaRPr lang="sv-SE"/>
        </a:p>
      </dgm:t>
    </dgm:pt>
    <dgm:pt modelId="{AEEB6D91-A808-4327-AB96-9890BF4101D4}">
      <dgm:prSet/>
      <dgm:spPr/>
      <dgm:t>
        <a:bodyPr/>
        <a:lstStyle/>
        <a:p>
          <a:r>
            <a:rPr lang="sv-SE" dirty="0" smtClean="0"/>
            <a:t>Prioritera de åtgärder som behöver göras i en handlingsplan </a:t>
          </a:r>
          <a:endParaRPr lang="sv-SE" dirty="0"/>
        </a:p>
      </dgm:t>
    </dgm:pt>
    <dgm:pt modelId="{ABDC073E-E173-4CFF-971D-30A5A9B8635D}" type="parTrans" cxnId="{BC5C4F1F-4939-4435-B729-FCD077E6D141}">
      <dgm:prSet/>
      <dgm:spPr/>
      <dgm:t>
        <a:bodyPr/>
        <a:lstStyle/>
        <a:p>
          <a:endParaRPr lang="sv-SE"/>
        </a:p>
      </dgm:t>
    </dgm:pt>
    <dgm:pt modelId="{5BC5D52C-17E7-409F-855D-8BBE25972801}" type="sibTrans" cxnId="{BC5C4F1F-4939-4435-B729-FCD077E6D141}">
      <dgm:prSet/>
      <dgm:spPr/>
      <dgm:t>
        <a:bodyPr/>
        <a:lstStyle/>
        <a:p>
          <a:endParaRPr lang="sv-SE"/>
        </a:p>
      </dgm:t>
    </dgm:pt>
    <dgm:pt modelId="{E078B0FC-5E0E-49C6-8868-069AAC4333BE}">
      <dgm:prSet/>
      <dgm:spPr/>
      <dgm:t>
        <a:bodyPr/>
        <a:lstStyle/>
        <a:p>
          <a:r>
            <a:rPr lang="sv-SE" dirty="0" smtClean="0"/>
            <a:t>Gör därefter en allmän riskbedömning i KIA</a:t>
          </a:r>
          <a:endParaRPr lang="sv-SE" dirty="0"/>
        </a:p>
      </dgm:t>
    </dgm:pt>
    <dgm:pt modelId="{5DD94867-91D5-4646-9798-B7E91BDFB75C}" type="parTrans" cxnId="{51056EC8-77E6-45E3-9662-FFA17990005E}">
      <dgm:prSet/>
      <dgm:spPr/>
      <dgm:t>
        <a:bodyPr/>
        <a:lstStyle/>
        <a:p>
          <a:endParaRPr lang="sv-SE"/>
        </a:p>
      </dgm:t>
    </dgm:pt>
    <dgm:pt modelId="{9192CF6C-6D17-4825-AD5D-071DD69FE264}" type="sibTrans" cxnId="{51056EC8-77E6-45E3-9662-FFA17990005E}">
      <dgm:prSet/>
      <dgm:spPr/>
      <dgm:t>
        <a:bodyPr/>
        <a:lstStyle/>
        <a:p>
          <a:endParaRPr lang="sv-SE"/>
        </a:p>
      </dgm:t>
    </dgm:pt>
    <dgm:pt modelId="{124CA039-86F8-4443-9CD0-6652BDD5D3B8}">
      <dgm:prSet/>
      <dgm:spPr/>
      <dgm:t>
        <a:bodyPr/>
        <a:lstStyle/>
        <a:p>
          <a:r>
            <a:rPr lang="sv-SE" dirty="0" smtClean="0"/>
            <a:t>Den </a:t>
          </a:r>
          <a:r>
            <a:rPr lang="sv-SE" b="1" dirty="0" smtClean="0"/>
            <a:t>fysiska</a:t>
          </a:r>
          <a:r>
            <a:rPr lang="sv-SE" dirty="0" smtClean="0"/>
            <a:t> skyddsronden ska göras varje år inom samtliga verksamheter. </a:t>
          </a:r>
          <a:endParaRPr lang="sv-SE" b="1" dirty="0"/>
        </a:p>
      </dgm:t>
    </dgm:pt>
    <dgm:pt modelId="{7E142B90-2E70-4DDD-9A13-092302C3580F}" type="parTrans" cxnId="{73BABFE2-126D-461A-9C3B-9C8B0C063555}">
      <dgm:prSet/>
      <dgm:spPr/>
      <dgm:t>
        <a:bodyPr/>
        <a:lstStyle/>
        <a:p>
          <a:endParaRPr lang="sv-SE"/>
        </a:p>
      </dgm:t>
    </dgm:pt>
    <dgm:pt modelId="{A87AE07A-9137-4678-9BA3-B95D3EDE6E8B}" type="sibTrans" cxnId="{73BABFE2-126D-461A-9C3B-9C8B0C063555}">
      <dgm:prSet/>
      <dgm:spPr/>
      <dgm:t>
        <a:bodyPr/>
        <a:lstStyle/>
        <a:p>
          <a:endParaRPr lang="sv-SE"/>
        </a:p>
      </dgm:t>
    </dgm:pt>
    <dgm:pt modelId="{0C83D9C8-73DF-4A28-BD42-FAF2B50CD57B}">
      <dgm:prSet/>
      <dgm:spPr/>
      <dgm:t>
        <a:bodyPr/>
        <a:lstStyle/>
        <a:p>
          <a:r>
            <a:rPr lang="sv-SE" dirty="0" smtClean="0"/>
            <a:t>Välj gärna en eller flera ytterligare skyddsronder att göra med utgångspunkt i de risker ni identifierat och prioriterat ovan.</a:t>
          </a:r>
          <a:endParaRPr lang="sv-SE" dirty="0"/>
        </a:p>
      </dgm:t>
    </dgm:pt>
    <dgm:pt modelId="{903B6E63-2A7D-4EEF-A52E-C6F1FBBF0837}" type="parTrans" cxnId="{55E43CDF-45EE-461A-841E-35F0410D43A3}">
      <dgm:prSet/>
      <dgm:spPr/>
      <dgm:t>
        <a:bodyPr/>
        <a:lstStyle/>
        <a:p>
          <a:endParaRPr lang="sv-SE"/>
        </a:p>
      </dgm:t>
    </dgm:pt>
    <dgm:pt modelId="{D77FCC6D-3FF6-4A45-A3D8-B7F57EEBFEA9}" type="sibTrans" cxnId="{55E43CDF-45EE-461A-841E-35F0410D43A3}">
      <dgm:prSet/>
      <dgm:spPr/>
      <dgm:t>
        <a:bodyPr/>
        <a:lstStyle/>
        <a:p>
          <a:endParaRPr lang="sv-SE"/>
        </a:p>
      </dgm:t>
    </dgm:pt>
    <dgm:pt modelId="{180901C2-DE5B-40A1-8DCE-7A2E8011A26E}">
      <dgm:prSet/>
      <dgm:spPr/>
      <dgm:t>
        <a:bodyPr/>
        <a:lstStyle/>
        <a:p>
          <a:r>
            <a:rPr lang="sv-SE" dirty="0" smtClean="0"/>
            <a:t>Föreslå åtgärder för att motverka att tillbud, olycksfall och arbetssjukdomar uppstår framöver</a:t>
          </a:r>
          <a:endParaRPr lang="sv-SE" dirty="0"/>
        </a:p>
      </dgm:t>
    </dgm:pt>
    <dgm:pt modelId="{A5BFCD7E-A1F6-40FE-ADC8-C675016EA8E3}" type="parTrans" cxnId="{F355B42E-2655-48EF-9F80-AD6D4D486074}">
      <dgm:prSet/>
      <dgm:spPr/>
      <dgm:t>
        <a:bodyPr/>
        <a:lstStyle/>
        <a:p>
          <a:endParaRPr lang="sv-SE"/>
        </a:p>
      </dgm:t>
    </dgm:pt>
    <dgm:pt modelId="{85611D94-4499-4104-A4AC-11AA26DF1249}" type="sibTrans" cxnId="{F355B42E-2655-48EF-9F80-AD6D4D486074}">
      <dgm:prSet/>
      <dgm:spPr/>
      <dgm:t>
        <a:bodyPr/>
        <a:lstStyle/>
        <a:p>
          <a:endParaRPr lang="sv-SE"/>
        </a:p>
      </dgm:t>
    </dgm:pt>
    <dgm:pt modelId="{CF163838-D50E-44ED-A6B7-E3A2C451E77B}">
      <dgm:prSet/>
      <dgm:spPr/>
      <dgm:t>
        <a:bodyPr/>
        <a:lstStyle/>
        <a:p>
          <a:r>
            <a:rPr lang="sv-SE" dirty="0" smtClean="0"/>
            <a:t>Se checklistor i KIA som stöd för skyddsronderna</a:t>
          </a:r>
          <a:endParaRPr lang="sv-SE" dirty="0"/>
        </a:p>
      </dgm:t>
    </dgm:pt>
    <dgm:pt modelId="{94D498DF-3F64-415F-A1CE-71662D04ED54}" type="parTrans" cxnId="{2BE73FD8-4F9B-4847-ACA0-AB1C57E499C5}">
      <dgm:prSet/>
      <dgm:spPr/>
      <dgm:t>
        <a:bodyPr/>
        <a:lstStyle/>
        <a:p>
          <a:endParaRPr lang="sv-SE"/>
        </a:p>
      </dgm:t>
    </dgm:pt>
    <dgm:pt modelId="{5F349F05-FA37-42D4-9B34-0EA07EE95188}" type="sibTrans" cxnId="{2BE73FD8-4F9B-4847-ACA0-AB1C57E499C5}">
      <dgm:prSet/>
      <dgm:spPr/>
      <dgm:t>
        <a:bodyPr/>
        <a:lstStyle/>
        <a:p>
          <a:endParaRPr lang="sv-SE"/>
        </a:p>
      </dgm:t>
    </dgm:pt>
    <dgm:pt modelId="{23D81541-901D-4747-9489-F80024E823F6}">
      <dgm:prSet/>
      <dgm:spPr/>
      <dgm:t>
        <a:bodyPr/>
        <a:lstStyle/>
        <a:p>
          <a:r>
            <a:rPr lang="sv-SE" b="0" dirty="0" smtClean="0"/>
            <a:t> Skyddsronden </a:t>
          </a:r>
          <a:r>
            <a:rPr lang="sv-SE" b="1" dirty="0" smtClean="0"/>
            <a:t>hot och våld </a:t>
          </a:r>
          <a:r>
            <a:rPr lang="sv-SE" b="0" dirty="0" smtClean="0"/>
            <a:t>ska göras varje år där risker för medarbetarna att utsättas är extra hög så som inom sektor Bildning och Omsorg. </a:t>
          </a:r>
          <a:endParaRPr lang="sv-SE" b="0" dirty="0"/>
        </a:p>
      </dgm:t>
    </dgm:pt>
    <dgm:pt modelId="{C475F2FA-4DFF-47A0-9425-09302152C32E}" type="parTrans" cxnId="{D7C3FAF3-B74F-4C6F-81D8-F570C662F9E2}">
      <dgm:prSet/>
      <dgm:spPr/>
      <dgm:t>
        <a:bodyPr/>
        <a:lstStyle/>
        <a:p>
          <a:endParaRPr lang="sv-SE"/>
        </a:p>
      </dgm:t>
    </dgm:pt>
    <dgm:pt modelId="{E6843EDF-DCBD-444A-BE9D-E9EC12A32E84}" type="sibTrans" cxnId="{D7C3FAF3-B74F-4C6F-81D8-F570C662F9E2}">
      <dgm:prSet/>
      <dgm:spPr/>
      <dgm:t>
        <a:bodyPr/>
        <a:lstStyle/>
        <a:p>
          <a:endParaRPr lang="sv-SE"/>
        </a:p>
      </dgm:t>
    </dgm:pt>
    <dgm:pt modelId="{80A2F37C-10D4-43F7-85B0-AE87B8B2B4FB}">
      <dgm:prSet/>
      <dgm:spPr/>
      <dgm:t>
        <a:bodyPr/>
        <a:lstStyle/>
        <a:p>
          <a:r>
            <a:rPr lang="sv-SE" dirty="0" smtClean="0"/>
            <a:t>Efter utförd skyddsrond är det viktigt att medarbetarna får ta del av och komplettera skyddsronden. </a:t>
          </a:r>
          <a:endParaRPr lang="sv-SE" dirty="0"/>
        </a:p>
      </dgm:t>
    </dgm:pt>
    <dgm:pt modelId="{569F416C-2804-4A08-A6DF-9EB2D22D48A0}" type="parTrans" cxnId="{5672AAB4-82FF-47FC-B6AC-830D684D99D1}">
      <dgm:prSet/>
      <dgm:spPr/>
      <dgm:t>
        <a:bodyPr/>
        <a:lstStyle/>
        <a:p>
          <a:endParaRPr lang="sv-SE"/>
        </a:p>
      </dgm:t>
    </dgm:pt>
    <dgm:pt modelId="{AA32CAEA-46C9-4219-BDF2-E01F5E7D5E6C}" type="sibTrans" cxnId="{5672AAB4-82FF-47FC-B6AC-830D684D99D1}">
      <dgm:prSet/>
      <dgm:spPr/>
      <dgm:t>
        <a:bodyPr/>
        <a:lstStyle/>
        <a:p>
          <a:endParaRPr lang="sv-SE"/>
        </a:p>
      </dgm:t>
    </dgm:pt>
    <dgm:pt modelId="{BACDE2DA-8568-442A-A53B-8D607772479E}" type="pres">
      <dgm:prSet presAssocID="{31E8E7BE-B39B-4D0F-BC8B-1C9CF1445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959FD8C-4C5B-4F4D-ACED-62C571424456}" type="pres">
      <dgm:prSet presAssocID="{13E3E4F5-BF62-4E68-BC7A-703E0A7378E4}" presName="parentLin" presStyleCnt="0"/>
      <dgm:spPr/>
    </dgm:pt>
    <dgm:pt modelId="{E40E4400-95B0-4EAC-9DCA-F591C4D0C543}" type="pres">
      <dgm:prSet presAssocID="{13E3E4F5-BF62-4E68-BC7A-703E0A7378E4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51DD5947-0BEE-496C-9F91-046BB13A868A}" type="pres">
      <dgm:prSet presAssocID="{13E3E4F5-BF62-4E68-BC7A-703E0A7378E4}" presName="parentText" presStyleLbl="node1" presStyleIdx="0" presStyleCnt="3" custScaleX="142857" custLinFactNeighborY="2319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FD6BDD4-A378-4795-8427-81FDE29AFC74}" type="pres">
      <dgm:prSet presAssocID="{13E3E4F5-BF62-4E68-BC7A-703E0A7378E4}" presName="negativeSpace" presStyleCnt="0"/>
      <dgm:spPr/>
    </dgm:pt>
    <dgm:pt modelId="{79AC604B-E2FE-479D-9177-8D70CE8607B1}" type="pres">
      <dgm:prSet presAssocID="{13E3E4F5-BF62-4E68-BC7A-703E0A7378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A5DF981-D47D-47F8-B88C-6B28D6FFAA15}" type="pres">
      <dgm:prSet presAssocID="{813EAC88-B3DE-442C-9ACE-DBD4FCB20399}" presName="spaceBetweenRectangles" presStyleCnt="0"/>
      <dgm:spPr/>
    </dgm:pt>
    <dgm:pt modelId="{7A0DB238-9B13-46A8-944E-E115781B2CBE}" type="pres">
      <dgm:prSet presAssocID="{691CE18C-BBD2-4A62-8487-28F2624E3E60}" presName="parentLin" presStyleCnt="0"/>
      <dgm:spPr/>
    </dgm:pt>
    <dgm:pt modelId="{FA0F7EEF-9449-4171-9332-9FE074113CC1}" type="pres">
      <dgm:prSet presAssocID="{691CE18C-BBD2-4A62-8487-28F2624E3E60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E407D0CE-20F0-4D11-812C-1CE989AB6B64}" type="pres">
      <dgm:prSet presAssocID="{691CE18C-BBD2-4A62-8487-28F2624E3E60}" presName="parentText" presStyleLbl="node1" presStyleIdx="1" presStyleCnt="3" custScaleX="11206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0D4E56B-392F-46E0-8F77-4662CB643093}" type="pres">
      <dgm:prSet presAssocID="{691CE18C-BBD2-4A62-8487-28F2624E3E60}" presName="negativeSpace" presStyleCnt="0"/>
      <dgm:spPr/>
    </dgm:pt>
    <dgm:pt modelId="{3202B17F-E8C2-498E-80A0-74E1216E0382}" type="pres">
      <dgm:prSet presAssocID="{691CE18C-BBD2-4A62-8487-28F2624E3E6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0CECE9D-F965-4474-B037-840CF7ACCD90}" type="pres">
      <dgm:prSet presAssocID="{8E9FF779-7B5E-49A5-8616-6101D09F3436}" presName="spaceBetweenRectangles" presStyleCnt="0"/>
      <dgm:spPr/>
    </dgm:pt>
    <dgm:pt modelId="{094A9C25-B3CB-4A41-82E2-1CACB8DBF086}" type="pres">
      <dgm:prSet presAssocID="{223B6F13-CDD8-4E43-9AF6-F03527FC9DC6}" presName="parentLin" presStyleCnt="0"/>
      <dgm:spPr/>
    </dgm:pt>
    <dgm:pt modelId="{AE6CFDB9-6695-4E8D-B523-C4AC0581113B}" type="pres">
      <dgm:prSet presAssocID="{223B6F13-CDD8-4E43-9AF6-F03527FC9DC6}" presName="parentLeftMargin" presStyleLbl="node1" presStyleIdx="1" presStyleCnt="3"/>
      <dgm:spPr/>
      <dgm:t>
        <a:bodyPr/>
        <a:lstStyle/>
        <a:p>
          <a:endParaRPr lang="sv-SE"/>
        </a:p>
      </dgm:t>
    </dgm:pt>
    <dgm:pt modelId="{1F543D33-3821-41E6-B8BC-F237B2D7C9A0}" type="pres">
      <dgm:prSet presAssocID="{223B6F13-CDD8-4E43-9AF6-F03527FC9DC6}" presName="parentText" presStyleLbl="node1" presStyleIdx="2" presStyleCnt="3" custScaleX="112746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747BC1-3051-45CF-851B-3F05C639CBF2}" type="pres">
      <dgm:prSet presAssocID="{223B6F13-CDD8-4E43-9AF6-F03527FC9DC6}" presName="negativeSpace" presStyleCnt="0"/>
      <dgm:spPr/>
    </dgm:pt>
    <dgm:pt modelId="{BAFF48F0-D162-4B3B-8578-D247F9D4252C}" type="pres">
      <dgm:prSet presAssocID="{223B6F13-CDD8-4E43-9AF6-F03527FC9DC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34316FA-DDC2-4330-9FE8-25F1EA384EFB}" type="presOf" srcId="{13E3E4F5-BF62-4E68-BC7A-703E0A7378E4}" destId="{51DD5947-0BEE-496C-9F91-046BB13A868A}" srcOrd="1" destOrd="0" presId="urn:microsoft.com/office/officeart/2005/8/layout/list1"/>
    <dgm:cxn modelId="{2BE73FD8-4F9B-4847-ACA0-AB1C57E499C5}" srcId="{223B6F13-CDD8-4E43-9AF6-F03527FC9DC6}" destId="{CF163838-D50E-44ED-A6B7-E3A2C451E77B}" srcOrd="3" destOrd="0" parTransId="{94D498DF-3F64-415F-A1CE-71662D04ED54}" sibTransId="{5F349F05-FA37-42D4-9B34-0EA07EE95188}"/>
    <dgm:cxn modelId="{BDF2698D-5C82-41F5-AEB2-6C83D3C6EA60}" type="presOf" srcId="{0C83D9C8-73DF-4A28-BD42-FAF2B50CD57B}" destId="{BAFF48F0-D162-4B3B-8578-D247F9D4252C}" srcOrd="0" destOrd="2" presId="urn:microsoft.com/office/officeart/2005/8/layout/list1"/>
    <dgm:cxn modelId="{4180F063-3550-4295-8965-13D7199BEDFC}" type="presOf" srcId="{180901C2-DE5B-40A1-8DCE-7A2E8011A26E}" destId="{79AC604B-E2FE-479D-9177-8D70CE8607B1}" srcOrd="0" destOrd="3" presId="urn:microsoft.com/office/officeart/2005/8/layout/list1"/>
    <dgm:cxn modelId="{E7DC96F8-CA4C-49D2-B64F-4952BAF0933C}" type="presOf" srcId="{E078B0FC-5E0E-49C6-8868-069AAC4333BE}" destId="{79AC604B-E2FE-479D-9177-8D70CE8607B1}" srcOrd="0" destOrd="2" presId="urn:microsoft.com/office/officeart/2005/8/layout/list1"/>
    <dgm:cxn modelId="{E9DF3E92-CDBA-4BC4-A857-D9ABA74C9D7E}" type="presOf" srcId="{13E3E4F5-BF62-4E68-BC7A-703E0A7378E4}" destId="{E40E4400-95B0-4EAC-9DCA-F591C4D0C543}" srcOrd="0" destOrd="0" presId="urn:microsoft.com/office/officeart/2005/8/layout/list1"/>
    <dgm:cxn modelId="{22E70113-A8CF-42AE-B1BC-6A5638E30395}" srcId="{31E8E7BE-B39B-4D0F-BC8B-1C9CF14454F6}" destId="{13E3E4F5-BF62-4E68-BC7A-703E0A7378E4}" srcOrd="0" destOrd="0" parTransId="{1554718B-3BE9-4F27-9413-A2F4D2FB2BE0}" sibTransId="{813EAC88-B3DE-442C-9ACE-DBD4FCB20399}"/>
    <dgm:cxn modelId="{2256BDB5-5B51-44B7-85ED-E81E1B26CE0F}" type="presOf" srcId="{223B6F13-CDD8-4E43-9AF6-F03527FC9DC6}" destId="{AE6CFDB9-6695-4E8D-B523-C4AC0581113B}" srcOrd="0" destOrd="0" presId="urn:microsoft.com/office/officeart/2005/8/layout/list1"/>
    <dgm:cxn modelId="{267F2149-DCE1-4B6F-8920-339794D684F4}" type="presOf" srcId="{691CE18C-BBD2-4A62-8487-28F2624E3E60}" destId="{FA0F7EEF-9449-4171-9332-9FE074113CC1}" srcOrd="0" destOrd="0" presId="urn:microsoft.com/office/officeart/2005/8/layout/list1"/>
    <dgm:cxn modelId="{B4A2DAFA-ABF0-404E-81A2-49CD150581B1}" type="presOf" srcId="{8ECB1E74-A0C2-4757-BC44-71BB097AFB57}" destId="{79AC604B-E2FE-479D-9177-8D70CE8607B1}" srcOrd="0" destOrd="1" presId="urn:microsoft.com/office/officeart/2005/8/layout/list1"/>
    <dgm:cxn modelId="{B89DAAFF-9582-4E4E-88ED-4A63A04FC034}" type="presOf" srcId="{223B6F13-CDD8-4E43-9AF6-F03527FC9DC6}" destId="{1F543D33-3821-41E6-B8BC-F237B2D7C9A0}" srcOrd="1" destOrd="0" presId="urn:microsoft.com/office/officeart/2005/8/layout/list1"/>
    <dgm:cxn modelId="{88DEF14B-27AC-42C0-8ECA-C0B24D32A474}" type="presOf" srcId="{80A2F37C-10D4-43F7-85B0-AE87B8B2B4FB}" destId="{BAFF48F0-D162-4B3B-8578-D247F9D4252C}" srcOrd="0" destOrd="4" presId="urn:microsoft.com/office/officeart/2005/8/layout/list1"/>
    <dgm:cxn modelId="{9B74E4D1-2808-43B0-9137-CB10D5C1FF4F}" type="presOf" srcId="{AEEB6D91-A808-4327-AB96-9890BF4101D4}" destId="{3202B17F-E8C2-498E-80A0-74E1216E0382}" srcOrd="0" destOrd="1" presId="urn:microsoft.com/office/officeart/2005/8/layout/list1"/>
    <dgm:cxn modelId="{20EF03F8-AB6E-471C-A797-712BB773E913}" srcId="{31E8E7BE-B39B-4D0F-BC8B-1C9CF14454F6}" destId="{223B6F13-CDD8-4E43-9AF6-F03527FC9DC6}" srcOrd="2" destOrd="0" parTransId="{6B965211-76FF-49D5-BB58-B6D0D12589F7}" sibTransId="{324E45F5-8C9E-4132-AD00-568D1BF06F3A}"/>
    <dgm:cxn modelId="{55E43CDF-45EE-461A-841E-35F0410D43A3}" srcId="{223B6F13-CDD8-4E43-9AF6-F03527FC9DC6}" destId="{0C83D9C8-73DF-4A28-BD42-FAF2B50CD57B}" srcOrd="2" destOrd="0" parTransId="{903B6E63-2A7D-4EEF-A52E-C6F1FBBF0837}" sibTransId="{D77FCC6D-3FF6-4A45-A3D8-B7F57EEBFEA9}"/>
    <dgm:cxn modelId="{5672AAB4-82FF-47FC-B6AC-830D684D99D1}" srcId="{223B6F13-CDD8-4E43-9AF6-F03527FC9DC6}" destId="{80A2F37C-10D4-43F7-85B0-AE87B8B2B4FB}" srcOrd="4" destOrd="0" parTransId="{569F416C-2804-4A08-A6DF-9EB2D22D48A0}" sibTransId="{AA32CAEA-46C9-4219-BDF2-E01F5E7D5E6C}"/>
    <dgm:cxn modelId="{54A92565-92EF-446E-9775-D73369E0291D}" srcId="{13E3E4F5-BF62-4E68-BC7A-703E0A7378E4}" destId="{8ECB1E74-A0C2-4757-BC44-71BB097AFB57}" srcOrd="1" destOrd="0" parTransId="{E21F506D-1F9B-46E3-A0F4-63B8FB256236}" sibTransId="{C7DBC133-6385-4098-B878-22EA3D8DB887}"/>
    <dgm:cxn modelId="{7946019C-0B12-48E6-89F4-7FBDDEAB4DE0}" type="presOf" srcId="{CF163838-D50E-44ED-A6B7-E3A2C451E77B}" destId="{BAFF48F0-D162-4B3B-8578-D247F9D4252C}" srcOrd="0" destOrd="3" presId="urn:microsoft.com/office/officeart/2005/8/layout/list1"/>
    <dgm:cxn modelId="{480346EC-875F-4E45-AE56-9642B3312C40}" srcId="{13E3E4F5-BF62-4E68-BC7A-703E0A7378E4}" destId="{1EA84185-71E4-4AB2-8186-B04AF4AD320C}" srcOrd="0" destOrd="0" parTransId="{831A0A17-26F6-4C96-B723-4A3CEC5C2966}" sibTransId="{630C8595-072A-41B3-AC59-B9A4CCE17662}"/>
    <dgm:cxn modelId="{73BABFE2-126D-461A-9C3B-9C8B0C063555}" srcId="{223B6F13-CDD8-4E43-9AF6-F03527FC9DC6}" destId="{124CA039-86F8-4443-9CD0-6652BDD5D3B8}" srcOrd="0" destOrd="0" parTransId="{7E142B90-2E70-4DDD-9A13-092302C3580F}" sibTransId="{A87AE07A-9137-4678-9BA3-B95D3EDE6E8B}"/>
    <dgm:cxn modelId="{D7C3FAF3-B74F-4C6F-81D8-F570C662F9E2}" srcId="{223B6F13-CDD8-4E43-9AF6-F03527FC9DC6}" destId="{23D81541-901D-4747-9489-F80024E823F6}" srcOrd="1" destOrd="0" parTransId="{C475F2FA-4DFF-47A0-9425-09302152C32E}" sibTransId="{E6843EDF-DCBD-444A-BE9D-E9EC12A32E84}"/>
    <dgm:cxn modelId="{BC5C4F1F-4939-4435-B729-FCD077E6D141}" srcId="{691CE18C-BBD2-4A62-8487-28F2624E3E60}" destId="{AEEB6D91-A808-4327-AB96-9890BF4101D4}" srcOrd="1" destOrd="0" parTransId="{ABDC073E-E173-4CFF-971D-30A5A9B8635D}" sibTransId="{5BC5D52C-17E7-409F-855D-8BBE25972801}"/>
    <dgm:cxn modelId="{F355B42E-2655-48EF-9F80-AD6D4D486074}" srcId="{13E3E4F5-BF62-4E68-BC7A-703E0A7378E4}" destId="{180901C2-DE5B-40A1-8DCE-7A2E8011A26E}" srcOrd="3" destOrd="0" parTransId="{A5BFCD7E-A1F6-40FE-ADC8-C675016EA8E3}" sibTransId="{85611D94-4499-4104-A4AC-11AA26DF1249}"/>
    <dgm:cxn modelId="{5EEBC8D1-88E4-49AA-AF26-792DA4F29887}" type="presOf" srcId="{124CA039-86F8-4443-9CD0-6652BDD5D3B8}" destId="{BAFF48F0-D162-4B3B-8578-D247F9D4252C}" srcOrd="0" destOrd="0" presId="urn:microsoft.com/office/officeart/2005/8/layout/list1"/>
    <dgm:cxn modelId="{AF0A47F3-5E69-48C7-A5FD-331DEA00E06E}" type="presOf" srcId="{691CE18C-BBD2-4A62-8487-28F2624E3E60}" destId="{E407D0CE-20F0-4D11-812C-1CE989AB6B64}" srcOrd="1" destOrd="0" presId="urn:microsoft.com/office/officeart/2005/8/layout/list1"/>
    <dgm:cxn modelId="{2D224465-5764-4AEE-873A-487C0E5A12F2}" type="presOf" srcId="{477B736B-F029-48ED-A0FD-24C858EE17E7}" destId="{3202B17F-E8C2-498E-80A0-74E1216E0382}" srcOrd="0" destOrd="0" presId="urn:microsoft.com/office/officeart/2005/8/layout/list1"/>
    <dgm:cxn modelId="{51056EC8-77E6-45E3-9662-FFA17990005E}" srcId="{13E3E4F5-BF62-4E68-BC7A-703E0A7378E4}" destId="{E078B0FC-5E0E-49C6-8868-069AAC4333BE}" srcOrd="2" destOrd="0" parTransId="{5DD94867-91D5-4646-9798-B7E91BDFB75C}" sibTransId="{9192CF6C-6D17-4825-AD5D-071DD69FE264}"/>
    <dgm:cxn modelId="{18C6EB2C-1FB6-44B9-A770-DC73A8344B0F}" type="presOf" srcId="{31E8E7BE-B39B-4D0F-BC8B-1C9CF14454F6}" destId="{BACDE2DA-8568-442A-A53B-8D607772479E}" srcOrd="0" destOrd="0" presId="urn:microsoft.com/office/officeart/2005/8/layout/list1"/>
    <dgm:cxn modelId="{FDACBDB2-D6DF-401C-AB8A-CF1B73DB878D}" type="presOf" srcId="{23D81541-901D-4747-9489-F80024E823F6}" destId="{BAFF48F0-D162-4B3B-8578-D247F9D4252C}" srcOrd="0" destOrd="1" presId="urn:microsoft.com/office/officeart/2005/8/layout/list1"/>
    <dgm:cxn modelId="{C495EB0F-32EC-4A6E-8BFB-96ABA6AAAB90}" type="presOf" srcId="{1EA84185-71E4-4AB2-8186-B04AF4AD320C}" destId="{79AC604B-E2FE-479D-9177-8D70CE8607B1}" srcOrd="0" destOrd="0" presId="urn:microsoft.com/office/officeart/2005/8/layout/list1"/>
    <dgm:cxn modelId="{8FE08598-1695-4A47-8197-4FD8A5F6DF64}" srcId="{31E8E7BE-B39B-4D0F-BC8B-1C9CF14454F6}" destId="{691CE18C-BBD2-4A62-8487-28F2624E3E60}" srcOrd="1" destOrd="0" parTransId="{A0DBEC95-750F-480A-8D30-F62FD091F248}" sibTransId="{8E9FF779-7B5E-49A5-8616-6101D09F3436}"/>
    <dgm:cxn modelId="{D201B5C5-754A-4CE1-84AD-A33C066E04A1}" srcId="{691CE18C-BBD2-4A62-8487-28F2624E3E60}" destId="{477B736B-F029-48ED-A0FD-24C858EE17E7}" srcOrd="0" destOrd="0" parTransId="{4C422AD1-C0E1-4451-8E0D-D4ECE0C807AF}" sibTransId="{E6085FAD-614B-45DF-948E-9D1CE266E144}"/>
    <dgm:cxn modelId="{6938105D-BFB3-46FD-8AB4-B8FFF543CBC1}" type="presParOf" srcId="{BACDE2DA-8568-442A-A53B-8D607772479E}" destId="{E959FD8C-4C5B-4F4D-ACED-62C571424456}" srcOrd="0" destOrd="0" presId="urn:microsoft.com/office/officeart/2005/8/layout/list1"/>
    <dgm:cxn modelId="{40DC82A5-7D1A-4346-9B2D-1AF558EA4A5B}" type="presParOf" srcId="{E959FD8C-4C5B-4F4D-ACED-62C571424456}" destId="{E40E4400-95B0-4EAC-9DCA-F591C4D0C543}" srcOrd="0" destOrd="0" presId="urn:microsoft.com/office/officeart/2005/8/layout/list1"/>
    <dgm:cxn modelId="{F88C2E6F-62E6-4703-8DC3-6DCAF1439A54}" type="presParOf" srcId="{E959FD8C-4C5B-4F4D-ACED-62C571424456}" destId="{51DD5947-0BEE-496C-9F91-046BB13A868A}" srcOrd="1" destOrd="0" presId="urn:microsoft.com/office/officeart/2005/8/layout/list1"/>
    <dgm:cxn modelId="{60C25513-E385-4943-AF04-AB4AAEFDD456}" type="presParOf" srcId="{BACDE2DA-8568-442A-A53B-8D607772479E}" destId="{9FD6BDD4-A378-4795-8427-81FDE29AFC74}" srcOrd="1" destOrd="0" presId="urn:microsoft.com/office/officeart/2005/8/layout/list1"/>
    <dgm:cxn modelId="{FE8D2676-18EA-4C7F-8FC4-B4A3A18ED40E}" type="presParOf" srcId="{BACDE2DA-8568-442A-A53B-8D607772479E}" destId="{79AC604B-E2FE-479D-9177-8D70CE8607B1}" srcOrd="2" destOrd="0" presId="urn:microsoft.com/office/officeart/2005/8/layout/list1"/>
    <dgm:cxn modelId="{E8FF6259-4BBA-4A95-81E5-BD419B91008F}" type="presParOf" srcId="{BACDE2DA-8568-442A-A53B-8D607772479E}" destId="{3A5DF981-D47D-47F8-B88C-6B28D6FFAA15}" srcOrd="3" destOrd="0" presId="urn:microsoft.com/office/officeart/2005/8/layout/list1"/>
    <dgm:cxn modelId="{04432FEA-9DBD-4D8C-ACCB-DAE90BB294CB}" type="presParOf" srcId="{BACDE2DA-8568-442A-A53B-8D607772479E}" destId="{7A0DB238-9B13-46A8-944E-E115781B2CBE}" srcOrd="4" destOrd="0" presId="urn:microsoft.com/office/officeart/2005/8/layout/list1"/>
    <dgm:cxn modelId="{2538A130-0377-47ED-BDCD-AE6203A29CB6}" type="presParOf" srcId="{7A0DB238-9B13-46A8-944E-E115781B2CBE}" destId="{FA0F7EEF-9449-4171-9332-9FE074113CC1}" srcOrd="0" destOrd="0" presId="urn:microsoft.com/office/officeart/2005/8/layout/list1"/>
    <dgm:cxn modelId="{3A4C4FBE-7876-4969-A7A6-E9693D7B9A2F}" type="presParOf" srcId="{7A0DB238-9B13-46A8-944E-E115781B2CBE}" destId="{E407D0CE-20F0-4D11-812C-1CE989AB6B64}" srcOrd="1" destOrd="0" presId="urn:microsoft.com/office/officeart/2005/8/layout/list1"/>
    <dgm:cxn modelId="{32F6DAE8-F015-4D6C-BB96-9FB883D9D9D2}" type="presParOf" srcId="{BACDE2DA-8568-442A-A53B-8D607772479E}" destId="{70D4E56B-392F-46E0-8F77-4662CB643093}" srcOrd="5" destOrd="0" presId="urn:microsoft.com/office/officeart/2005/8/layout/list1"/>
    <dgm:cxn modelId="{32891C4C-D47C-4375-98BE-9AC8649DCE18}" type="presParOf" srcId="{BACDE2DA-8568-442A-A53B-8D607772479E}" destId="{3202B17F-E8C2-498E-80A0-74E1216E0382}" srcOrd="6" destOrd="0" presId="urn:microsoft.com/office/officeart/2005/8/layout/list1"/>
    <dgm:cxn modelId="{7D106600-9B8D-40D7-85CB-A4A3AB42948B}" type="presParOf" srcId="{BACDE2DA-8568-442A-A53B-8D607772479E}" destId="{A0CECE9D-F965-4474-B037-840CF7ACCD90}" srcOrd="7" destOrd="0" presId="urn:microsoft.com/office/officeart/2005/8/layout/list1"/>
    <dgm:cxn modelId="{441FB035-128C-42F9-9542-03AABBA1CC57}" type="presParOf" srcId="{BACDE2DA-8568-442A-A53B-8D607772479E}" destId="{094A9C25-B3CB-4A41-82E2-1CACB8DBF086}" srcOrd="8" destOrd="0" presId="urn:microsoft.com/office/officeart/2005/8/layout/list1"/>
    <dgm:cxn modelId="{DB7A7377-C1C1-4BF4-95EB-6A1F89A53BAF}" type="presParOf" srcId="{094A9C25-B3CB-4A41-82E2-1CACB8DBF086}" destId="{AE6CFDB9-6695-4E8D-B523-C4AC0581113B}" srcOrd="0" destOrd="0" presId="urn:microsoft.com/office/officeart/2005/8/layout/list1"/>
    <dgm:cxn modelId="{72E30C6F-434E-4369-BD87-45A081D47794}" type="presParOf" srcId="{094A9C25-B3CB-4A41-82E2-1CACB8DBF086}" destId="{1F543D33-3821-41E6-B8BC-F237B2D7C9A0}" srcOrd="1" destOrd="0" presId="urn:microsoft.com/office/officeart/2005/8/layout/list1"/>
    <dgm:cxn modelId="{3A614CD8-B2C4-4613-B9E4-2F46687C547F}" type="presParOf" srcId="{BACDE2DA-8568-442A-A53B-8D607772479E}" destId="{16747BC1-3051-45CF-851B-3F05C639CBF2}" srcOrd="9" destOrd="0" presId="urn:microsoft.com/office/officeart/2005/8/layout/list1"/>
    <dgm:cxn modelId="{FD5A3336-69F9-4C40-A460-B2D7BFC1F475}" type="presParOf" srcId="{BACDE2DA-8568-442A-A53B-8D607772479E}" destId="{BAFF48F0-D162-4B3B-8578-D247F9D425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C604B-E2FE-479D-9177-8D70CE8607B1}">
      <dsp:nvSpPr>
        <dsp:cNvPr id="0" name=""/>
        <dsp:cNvSpPr/>
      </dsp:nvSpPr>
      <dsp:spPr>
        <a:xfrm>
          <a:off x="0" y="392199"/>
          <a:ext cx="6096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08280" rIns="4731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Beakta händelsestatistiken i KIA (</a:t>
          </a:r>
          <a:r>
            <a:rPr lang="sv-S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riskobservationer, tillbud, olycksfall, arbetssjukdomar)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Beakta s</a:t>
          </a:r>
          <a:r>
            <a:rPr lang="sv-S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tatistiken i </a:t>
          </a:r>
          <a:r>
            <a:rPr lang="sv-SE" sz="10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Adato</a:t>
          </a:r>
          <a:r>
            <a:rPr lang="sv-S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kring orsakerna till sjukfrånvaron.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Gör därefter en allmän riskbedömning i KIA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Föreslå åtgärder för att motverka att tillbud, olycksfall och arbetssjukdomar uppstår framöver</a:t>
          </a:r>
          <a:endParaRPr lang="sv-SE" sz="1000" kern="1200" dirty="0"/>
        </a:p>
      </dsp:txBody>
      <dsp:txXfrm>
        <a:off x="0" y="392199"/>
        <a:ext cx="6096000" cy="1008000"/>
      </dsp:txXfrm>
    </dsp:sp>
    <dsp:sp modelId="{51DD5947-0BEE-496C-9F91-046BB13A868A}">
      <dsp:nvSpPr>
        <dsp:cNvPr id="0" name=""/>
        <dsp:cNvSpPr/>
      </dsp:nvSpPr>
      <dsp:spPr>
        <a:xfrm>
          <a:off x="290214" y="251445"/>
          <a:ext cx="5804291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Gör en allmän riskbedömning i KIA med skyddsombud</a:t>
          </a:r>
          <a:endParaRPr lang="sv-SE" sz="1000" kern="1200" dirty="0"/>
        </a:p>
      </dsp:txBody>
      <dsp:txXfrm>
        <a:off x="304624" y="265855"/>
        <a:ext cx="5775471" cy="266380"/>
      </dsp:txXfrm>
    </dsp:sp>
    <dsp:sp modelId="{3202B17F-E8C2-498E-80A0-74E1216E0382}">
      <dsp:nvSpPr>
        <dsp:cNvPr id="0" name=""/>
        <dsp:cNvSpPr/>
      </dsp:nvSpPr>
      <dsp:spPr>
        <a:xfrm>
          <a:off x="0" y="1601799"/>
          <a:ext cx="60960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08280" rIns="4731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Genomför Prevents OSA-enkät med dina medarbetare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Prioritera de åtgärder som behöver göras i en handlingsplan </a:t>
          </a:r>
          <a:endParaRPr lang="sv-SE" sz="1000" kern="1200" dirty="0"/>
        </a:p>
      </dsp:txBody>
      <dsp:txXfrm>
        <a:off x="0" y="1601799"/>
        <a:ext cx="6096000" cy="567000"/>
      </dsp:txXfrm>
    </dsp:sp>
    <dsp:sp modelId="{E407D0CE-20F0-4D11-812C-1CE989AB6B64}">
      <dsp:nvSpPr>
        <dsp:cNvPr id="0" name=""/>
        <dsp:cNvSpPr/>
      </dsp:nvSpPr>
      <dsp:spPr>
        <a:xfrm>
          <a:off x="304800" y="1454199"/>
          <a:ext cx="478190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Undersök organisatorisk och social arbetsmiljö (OSA)</a:t>
          </a:r>
          <a:endParaRPr lang="sv-SE" sz="1000" kern="1200" dirty="0"/>
        </a:p>
      </dsp:txBody>
      <dsp:txXfrm>
        <a:off x="319210" y="1468609"/>
        <a:ext cx="4753089" cy="266380"/>
      </dsp:txXfrm>
    </dsp:sp>
    <dsp:sp modelId="{BAFF48F0-D162-4B3B-8578-D247F9D4252C}">
      <dsp:nvSpPr>
        <dsp:cNvPr id="0" name=""/>
        <dsp:cNvSpPr/>
      </dsp:nvSpPr>
      <dsp:spPr>
        <a:xfrm>
          <a:off x="0" y="2370399"/>
          <a:ext cx="6096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08280" rIns="4731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Den </a:t>
          </a:r>
          <a:r>
            <a:rPr lang="sv-SE" sz="1000" b="1" kern="1200" dirty="0" smtClean="0"/>
            <a:t>fysiska</a:t>
          </a:r>
          <a:r>
            <a:rPr lang="sv-SE" sz="1000" kern="1200" dirty="0" smtClean="0"/>
            <a:t> skyddsronden ska göras varje år inom samtliga verksamheter. </a:t>
          </a:r>
          <a:endParaRPr lang="sv-SE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b="0" kern="1200" dirty="0" smtClean="0"/>
            <a:t> Skyddsronden </a:t>
          </a:r>
          <a:r>
            <a:rPr lang="sv-SE" sz="1000" b="1" kern="1200" dirty="0" smtClean="0"/>
            <a:t>hot och våld </a:t>
          </a:r>
          <a:r>
            <a:rPr lang="sv-SE" sz="1000" b="0" kern="1200" dirty="0" smtClean="0"/>
            <a:t>ska göras varje år där risker för medarbetarna att utsättas är extra hög så som inom sektor Bildning och Omsorg. </a:t>
          </a:r>
          <a:endParaRPr lang="sv-SE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Välj gärna en eller flera ytterligare skyddsronder att göra med utgångspunkt i de risker ni identifierat och prioriterat ovan.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Se checklistor i KIA som stöd för skyddsronderna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Efter utförd skyddsrond är det viktigt att medarbetarna får ta del av och komplettera skyddsronden. </a:t>
          </a:r>
          <a:endParaRPr lang="sv-SE" sz="1000" kern="1200" dirty="0"/>
        </a:p>
      </dsp:txBody>
      <dsp:txXfrm>
        <a:off x="0" y="2370399"/>
        <a:ext cx="6096000" cy="1449000"/>
      </dsp:txXfrm>
    </dsp:sp>
    <dsp:sp modelId="{1F543D33-3821-41E6-B8BC-F237B2D7C9A0}">
      <dsp:nvSpPr>
        <dsp:cNvPr id="0" name=""/>
        <dsp:cNvSpPr/>
      </dsp:nvSpPr>
      <dsp:spPr>
        <a:xfrm>
          <a:off x="304800" y="2222800"/>
          <a:ext cx="481109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Genomför skyddsronder tillsammans med skyddsombud</a:t>
          </a:r>
          <a:endParaRPr lang="sv-SE" sz="1000" kern="1200" dirty="0"/>
        </a:p>
      </dsp:txBody>
      <dsp:txXfrm>
        <a:off x="319210" y="2237210"/>
        <a:ext cx="4782277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3C4D-4FE9-419A-A13D-C4C5B96C7C55}" type="datetimeFigureOut">
              <a:rPr lang="sv-SE" smtClean="0"/>
              <a:t>2023-10-27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4ED7B-AA6A-416F-BAAF-74BA2F28D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36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1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468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72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att resultatet ska kännas relevant att</a:t>
            </a:r>
            <a:r>
              <a:rPr lang="sv-SE" baseline="0" dirty="0" smtClean="0"/>
              <a:t> arbeta vidare med behöver medarbetarna få förståelse för enkäten och vikten av att deras svar stämmer med deras verklighet. Instruera hur skalan fungerar – att placera sig i mitten på skalan betyder inte ”kanske” eller ”medel”</a:t>
            </a:r>
          </a:p>
          <a:p>
            <a:endParaRPr lang="sv-SE" baseline="0" dirty="0" smtClean="0"/>
          </a:p>
          <a:p>
            <a:r>
              <a:rPr lang="sv-SE" dirty="0" smtClean="0"/>
              <a:t>I efterhand när ni tillsammans prioriterar vilka områden ni ska jobba</a:t>
            </a:r>
            <a:r>
              <a:rPr lang="sv-SE" baseline="0" dirty="0" smtClean="0"/>
              <a:t> på, </a:t>
            </a:r>
            <a:r>
              <a:rPr lang="sv-SE" dirty="0" smtClean="0"/>
              <a:t>så kan ni diskutera om det är fruktbart att prioritera ljus eller avbrott när ni t ex arbetar på en förskola. Kanske kan ni enas om att det ligger</a:t>
            </a:r>
            <a:r>
              <a:rPr lang="sv-SE" baseline="0" dirty="0" smtClean="0"/>
              <a:t> i jobbets natur</a:t>
            </a:r>
            <a:r>
              <a:rPr lang="sv-SE" dirty="0" smtClean="0"/>
              <a:t> och därför kanske inte är det mest relevanta området hos 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3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84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81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52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undersöka och riskbedöma vår arbetsmiljö kan vi göra kloka prioriteringar när det kommer till förbättringsåtgärder.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dirty="0" smtClean="0"/>
              <a:t>Samarbeta med arbetsplatsens</a:t>
            </a:r>
            <a:r>
              <a:rPr lang="sv-SE" sz="1200" b="1" i="1" baseline="0" dirty="0" smtClean="0"/>
              <a:t> skyddsombud förutsatt att dina medarbetare/de fackliga organisationerna utsett ett sådant. Kom ihåg att involvera medarbetarna i skyddsronden så de får komma med sin input. </a:t>
            </a:r>
            <a:endParaRPr lang="sv-SE" sz="1200" b="1" i="1" dirty="0" smtClean="0"/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45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nya rutinen för OSA-enkäten skiljer sig inte så mycket från hur ni arbetat tidigare inom Bildning. Cheferna kommer fortfarande att skicka ut sin enkät själva, analysera den och bearbeta den.</a:t>
            </a:r>
          </a:p>
          <a:p>
            <a:r>
              <a:rPr lang="sv-SE" dirty="0" smtClean="0"/>
              <a:t>Men vi behöver säkerställa att länkarna till allas enkäter finns centralt.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90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14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Olika</a:t>
            </a:r>
            <a:r>
              <a:rPr lang="sv-SE" baseline="0" dirty="0" smtClean="0"/>
              <a:t> webbläsare hanterar den nedladdade PDF-filen på olika sätt. I vissa webbläsare dyker det upp en symbol i övre kanten av fönstret, i andra webbläsare finns symbolen i nedre delen av fönstret. Observera att inställningarna för pop-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-fönster i webbläsaren kan behöva anpassas för att tillåta nedladdningen av PDF-filen.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67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Statistiken</a:t>
            </a:r>
            <a:r>
              <a:rPr lang="sv-SE" baseline="0" dirty="0" smtClean="0"/>
              <a:t> bygger på det som är registrerat i KIA. Vissa fält (Plats och Aktivitet) är obligatoriska att fylla i. Övriga är frivilliga. Därför saknas informationen i de allra flesta anmälda händelserna. Att börja använda rapporterna som en input i arbetsmiljöarbetet kan motivera till att jobba mer aktivt för att dokumentera händelser och risker i KIA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13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Uppgifter</a:t>
            </a:r>
            <a:r>
              <a:rPr lang="sv-SE" baseline="0" dirty="0" smtClean="0"/>
              <a:t> om sjukdomstyp och sjukdomsorsak registreras av chef i respektive </a:t>
            </a:r>
            <a:r>
              <a:rPr lang="sv-SE" baseline="0" dirty="0" err="1" smtClean="0"/>
              <a:t>rehabärende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Adato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56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Olika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risker: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Tekniska och fysiska faktorer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Tekniska faktorer berör teknik, konstruktioner och hjälpmedel. Fysiska faktorer har att göra med hur man arbetar, till exempel: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Dåligt fungerande IT-system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Trasiga maskiner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Brister i lyftanordningar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Bristfällig skyddsutrustning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Fukt och mögel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Dålig belysning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Höga ljudnivåer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Tunga lyft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Arbete i obekväma ställningar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Farliga kemikalier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Arbete på extrema platser som höga höjder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Halt eller hårt underlag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Sociala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faktorer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Sociala faktorer handlar om risker i samspelet med andra, till exempel: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Samarbetssvårigheter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Kränkande särbehandling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Kränkningar och hot på sociala medier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Hotfulla situationer</a:t>
            </a:r>
          </a:p>
          <a:p>
            <a:endParaRPr lang="sv-SE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Organisatoriska faktorer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Organisatoriska faktorer rör arbetsplatsens organisation och struktur, till exempel: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Långvarig och ohälsosam arbetsbelastning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lite tid till återhämtning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ledning och styrning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Otydlighet i roller och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kunskaper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ED7B-AA6A-416F-BAAF-74BA2F28DE4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43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SA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9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72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startbild he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_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53648"/>
            <a:ext cx="7543800" cy="200286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53648"/>
            <a:ext cx="7543800" cy="20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_Partsorganis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F6CA93-CDD4-4C4B-988D-C3A5226AC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23" y="1086750"/>
            <a:ext cx="7046555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562" y="1329612"/>
            <a:ext cx="7884876" cy="280831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6688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562" y="1329612"/>
            <a:ext cx="3866238" cy="2808312"/>
          </a:xfrm>
        </p:spPr>
        <p:txBody>
          <a:bodyPr/>
          <a:lstStyle>
            <a:lvl1pPr>
              <a:defRPr sz="1725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3866238" cy="2808312"/>
          </a:xfrm>
        </p:spPr>
        <p:txBody>
          <a:bodyPr/>
          <a:lstStyle>
            <a:lvl1pPr>
              <a:defRPr sz="1725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853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2813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43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86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_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62" y="1221600"/>
            <a:ext cx="7347932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69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896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506441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703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654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946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3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65124" y="1327356"/>
            <a:ext cx="2745298" cy="2618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33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1327341"/>
            <a:ext cx="2662263" cy="261827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25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168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749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908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65124" y="1327356"/>
            <a:ext cx="2745298" cy="2618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1327341"/>
            <a:ext cx="2662263" cy="261827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  <p:sldLayoutId id="2147483676" r:id="rId12"/>
    <p:sldLayoutId id="2147483678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9562" y="570231"/>
            <a:ext cx="7884876" cy="54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562" y="1329612"/>
            <a:ext cx="7884876" cy="275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7" y="4329384"/>
            <a:ext cx="8100914" cy="132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4380700"/>
            <a:ext cx="2323787" cy="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850" b="1" kern="0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35731" indent="-135731" algn="l" defTabSz="685800" rtl="0" eaLnBrk="1" latinLnBrk="0" hangingPunct="1">
        <a:spcBef>
          <a:spcPct val="20000"/>
        </a:spcBef>
        <a:buFont typeface="Arial" pitchFamily="34" charset="0"/>
        <a:buChar char="•"/>
        <a:defRPr sz="1725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271463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2pPr>
      <a:lvl3pPr marL="401241" indent="-129779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3pPr>
      <a:lvl4pPr marL="536972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4pPr>
      <a:lvl5pPr marL="672704" indent="-135731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1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revent.se/osaenkat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revent.se/osaenkaten/enkat-om-psykosocial-arbetsmiljo/arbetsorganis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imagineab.se/utbildningar/afa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792864"/>
            <a:ext cx="9144000" cy="348854"/>
          </a:xfrm>
        </p:spPr>
        <p:txBody>
          <a:bodyPr/>
          <a:lstStyle/>
          <a:p>
            <a:r>
              <a:rPr lang="sv-SE" dirty="0" smtClean="0"/>
              <a:t>Chefsstöd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1284798"/>
            <a:ext cx="9144000" cy="1935807"/>
          </a:xfrm>
        </p:spPr>
        <p:txBody>
          <a:bodyPr/>
          <a:lstStyle/>
          <a:p>
            <a:r>
              <a:rPr lang="sv-SE" dirty="0" smtClean="0"/>
              <a:t>Undersöka och förbättra arbetsmiljön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835900" y="3537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/>
              <a:t>2023-08-18</a:t>
            </a:r>
          </a:p>
        </p:txBody>
      </p:sp>
    </p:spTree>
    <p:extLst>
      <p:ext uri="{BB962C8B-B14F-4D97-AF65-F5344CB8AC3E}">
        <p14:creationId xmlns:p14="http://schemas.microsoft.com/office/powerpoint/2010/main" val="42120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18900"/>
            <a:ext cx="4589334" cy="4148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b="49350"/>
          <a:stretch/>
        </p:blipFill>
        <p:spPr>
          <a:xfrm>
            <a:off x="4048125" y="801834"/>
            <a:ext cx="4610100" cy="2914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/>
          <a:srcRect t="52471"/>
          <a:stretch/>
        </p:blipFill>
        <p:spPr>
          <a:xfrm>
            <a:off x="5197218" y="2718710"/>
            <a:ext cx="3775332" cy="224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11291" y="372268"/>
            <a:ext cx="6427809" cy="214022"/>
          </a:xfrm>
        </p:spPr>
        <p:txBody>
          <a:bodyPr/>
          <a:lstStyle/>
          <a:p>
            <a:r>
              <a:rPr lang="sv-SE" dirty="0" smtClean="0"/>
              <a:t>Arbetsmiljöstatistik i KIA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5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0" y="1467234"/>
            <a:ext cx="9144000" cy="1933020"/>
          </a:xfrm>
        </p:spPr>
        <p:txBody>
          <a:bodyPr/>
          <a:lstStyle/>
          <a:p>
            <a:r>
              <a:rPr lang="sv-SE" dirty="0" smtClean="0"/>
              <a:t>Så här tar du fram</a:t>
            </a:r>
          </a:p>
          <a:p>
            <a:r>
              <a:rPr lang="sv-SE" dirty="0"/>
              <a:t>s</a:t>
            </a:r>
            <a:r>
              <a:rPr lang="sv-SE" dirty="0" smtClean="0"/>
              <a:t>tatistik från </a:t>
            </a:r>
            <a:r>
              <a:rPr lang="sv-SE" dirty="0" err="1" smtClean="0"/>
              <a:t>Adato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11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70417" t="9815" b="46482"/>
          <a:stretch/>
        </p:blipFill>
        <p:spPr>
          <a:xfrm>
            <a:off x="174891" y="400641"/>
            <a:ext cx="405765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0" y="2393126"/>
            <a:ext cx="8100762" cy="187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5261610" y="571058"/>
            <a:ext cx="3440430" cy="1390008"/>
          </a:xfrm>
        </p:spPr>
        <p:txBody>
          <a:bodyPr/>
          <a:lstStyle/>
          <a:p>
            <a:r>
              <a:rPr lang="sv-SE" dirty="0" smtClean="0"/>
              <a:t>Statistik för sjukdomstyper och sjukdomsorsaker i </a:t>
            </a:r>
            <a:r>
              <a:rPr lang="sv-SE" dirty="0" err="1" smtClean="0"/>
              <a:t>Adato</a:t>
            </a:r>
            <a:endParaRPr lang="sv-SE" dirty="0" smtClean="0"/>
          </a:p>
          <a:p>
            <a:r>
              <a:rPr lang="sv-SE" b="0" dirty="0"/>
              <a:t>B</a:t>
            </a:r>
            <a:r>
              <a:rPr lang="sv-SE" b="0" dirty="0" smtClean="0"/>
              <a:t>ygger på information i </a:t>
            </a:r>
            <a:r>
              <a:rPr lang="sv-SE" b="0" dirty="0" err="1" smtClean="0"/>
              <a:t>rehabärenden</a:t>
            </a:r>
            <a:endParaRPr lang="sv-SE" b="0" dirty="0"/>
          </a:p>
        </p:txBody>
      </p:sp>
      <p:sp>
        <p:nvSpPr>
          <p:cNvPr id="8" name="Ellips 7"/>
          <p:cNvSpPr/>
          <p:nvPr/>
        </p:nvSpPr>
        <p:spPr>
          <a:xfrm>
            <a:off x="3101340" y="398145"/>
            <a:ext cx="962025" cy="88773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74891" y="1607478"/>
            <a:ext cx="2301240" cy="592416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443" y="4436180"/>
            <a:ext cx="1767993" cy="47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llips 10"/>
          <p:cNvSpPr/>
          <p:nvPr/>
        </p:nvSpPr>
        <p:spPr>
          <a:xfrm>
            <a:off x="7094065" y="4384968"/>
            <a:ext cx="983057" cy="592416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8077122" y="4376212"/>
            <a:ext cx="983057" cy="592416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4769965" y="2422406"/>
            <a:ext cx="2263295" cy="678933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388620" y="513678"/>
            <a:ext cx="8839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Steg 1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4652010" y="2208649"/>
            <a:ext cx="8839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Steg 2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5875020" y="4384647"/>
            <a:ext cx="1440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Steg 3+4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2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b="8955"/>
          <a:stretch/>
        </p:blipFill>
        <p:spPr>
          <a:xfrm>
            <a:off x="4331771" y="30244"/>
            <a:ext cx="4595258" cy="4960856"/>
          </a:xfrm>
          <a:prstGeom prst="rect">
            <a:avLst/>
          </a:prstGeom>
        </p:spPr>
      </p:pic>
      <p:sp>
        <p:nvSpPr>
          <p:cNvPr id="6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544901" y="1622618"/>
            <a:ext cx="3440430" cy="1390008"/>
          </a:xfrm>
        </p:spPr>
        <p:txBody>
          <a:bodyPr/>
          <a:lstStyle/>
          <a:p>
            <a:r>
              <a:rPr lang="sv-SE" dirty="0" smtClean="0"/>
              <a:t>Statistik för sjukdomstyper och sjukdomsorsaker i </a:t>
            </a:r>
            <a:r>
              <a:rPr lang="sv-SE" dirty="0" err="1" smtClean="0"/>
              <a:t>Adato</a:t>
            </a:r>
            <a:endParaRPr lang="sv-SE" dirty="0" smtClean="0"/>
          </a:p>
          <a:p>
            <a:r>
              <a:rPr lang="sv-SE" b="0" dirty="0"/>
              <a:t>B</a:t>
            </a:r>
            <a:r>
              <a:rPr lang="sv-SE" b="0" dirty="0" smtClean="0"/>
              <a:t>ygger på information i </a:t>
            </a:r>
            <a:r>
              <a:rPr lang="sv-SE" b="0" dirty="0" err="1" smtClean="0"/>
              <a:t>rehabärenden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41857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0" y="1467234"/>
            <a:ext cx="9144000" cy="1752330"/>
          </a:xfrm>
        </p:spPr>
        <p:txBody>
          <a:bodyPr/>
          <a:lstStyle/>
          <a:p>
            <a:r>
              <a:rPr lang="sv-SE" dirty="0" smtClean="0"/>
              <a:t>Så här gör du allmän riskbedömning i KIA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7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7140" y="403737"/>
            <a:ext cx="6451902" cy="457528"/>
          </a:xfrm>
        </p:spPr>
        <p:txBody>
          <a:bodyPr/>
          <a:lstStyle/>
          <a:p>
            <a:r>
              <a:rPr lang="sv-SE" dirty="0" smtClean="0"/>
              <a:t>Stöd vid allmän riskbedömning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39" y="1064125"/>
            <a:ext cx="7633194" cy="268507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v-SE" dirty="0" smtClean="0">
                <a:solidFill>
                  <a:schemeClr val="tx1"/>
                </a:solidFill>
              </a:rPr>
              <a:t>Vilka är våra största risker? Fysiska, sociala och organisatoriska</a:t>
            </a:r>
            <a:endParaRPr lang="sv-SE" sz="16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dirty="0" smtClean="0">
                <a:solidFill>
                  <a:schemeClr val="tx1"/>
                </a:solidFill>
              </a:rPr>
              <a:t>Vilka risker är störst och bör prioriteras i vårt fortsatta arbete? </a:t>
            </a:r>
            <a:endParaRPr lang="sv-SE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dirty="0" smtClean="0">
                <a:solidFill>
                  <a:schemeClr val="tx1"/>
                </a:solidFill>
              </a:rPr>
              <a:t>Vilka åtgärder tror vi på?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solidFill>
                  <a:schemeClr val="tx1"/>
                </a:solidFill>
              </a:rPr>
              <a:t>När ska åtgärderna vara genomförda och vem ansvarar för det?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solidFill>
                  <a:srgbClr val="FF0000"/>
                </a:solidFill>
              </a:rPr>
              <a:t>Hur/när följer vi upp att genomförda åtgärder haft önskad effekt?</a:t>
            </a:r>
          </a:p>
          <a:p>
            <a:pPr>
              <a:buFont typeface="+mj-lt"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Se gärna föregående års riskbedömningar som vägledning, men glöm inte att se till aktuell statistik dessutom!</a:t>
            </a:r>
          </a:p>
          <a:p>
            <a:pPr>
              <a:buFont typeface="+mj-lt"/>
              <a:buAutoNum type="arabicPeriod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280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7140" y="273396"/>
            <a:ext cx="6451902" cy="457528"/>
          </a:xfrm>
        </p:spPr>
        <p:txBody>
          <a:bodyPr/>
          <a:lstStyle/>
          <a:p>
            <a:r>
              <a:rPr lang="sv-SE" dirty="0"/>
              <a:t>Olika typer av risker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40" y="899861"/>
            <a:ext cx="2665998" cy="3365513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>
                <a:solidFill>
                  <a:schemeClr val="tx1"/>
                </a:solidFill>
              </a:rPr>
              <a:t>Fysiska </a:t>
            </a:r>
            <a:r>
              <a:rPr lang="sv-SE" b="1" dirty="0">
                <a:solidFill>
                  <a:schemeClr val="tx1"/>
                </a:solidFill>
              </a:rPr>
              <a:t>faktorer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</a:rPr>
              <a:t>Dåligt </a:t>
            </a:r>
            <a:r>
              <a:rPr lang="sv-SE" sz="1200" dirty="0">
                <a:solidFill>
                  <a:schemeClr val="tx1"/>
                </a:solidFill>
              </a:rPr>
              <a:t>fungerande IT-system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Trasiga maskiner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Brister i lyftanordningar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Bristfällig skyddsutrustning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Ventilation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Fukt och mögel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Dålig belysning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Höga ljudnivåer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Tunga lyft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Arbete i obekväma ställningar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Farliga kemikalier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Smitta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</a:rPr>
              <a:t>Halt </a:t>
            </a:r>
            <a:r>
              <a:rPr lang="sv-SE" sz="1200" dirty="0">
                <a:solidFill>
                  <a:schemeClr val="tx1"/>
                </a:solidFill>
              </a:rPr>
              <a:t>eller hårt </a:t>
            </a:r>
            <a:r>
              <a:rPr lang="sv-SE" sz="1200" dirty="0" smtClean="0">
                <a:solidFill>
                  <a:schemeClr val="tx1"/>
                </a:solidFill>
              </a:rPr>
              <a:t>underlag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323598" y="899861"/>
            <a:ext cx="2874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Sociala</a:t>
            </a:r>
            <a:r>
              <a:rPr lang="sv-SE" dirty="0"/>
              <a:t> </a:t>
            </a:r>
            <a:r>
              <a:rPr lang="sv-SE" b="1" dirty="0"/>
              <a:t>faktorer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Samarbetssvårigheter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Konflikter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Kränkande särbehandling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Kränkningar och hot på sociala medier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Hotfulla situationer</a:t>
            </a:r>
          </a:p>
          <a:p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5981558" y="899861"/>
            <a:ext cx="24639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Organisatoriska faktorer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Långvarig och ohälsosam arbetsbelastning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För lite tid till återhämtning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Bristande ledning och styrning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Otydlighet i roller och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Bristande kunskaper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41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0411" cy="530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llips 5"/>
          <p:cNvSpPr/>
          <p:nvPr/>
        </p:nvSpPr>
        <p:spPr>
          <a:xfrm>
            <a:off x="1743076" y="0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987416" y="1927860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l="12575" t="47229" r="47787" b="18969"/>
          <a:stretch/>
        </p:blipFill>
        <p:spPr>
          <a:xfrm>
            <a:off x="3604592" y="2917555"/>
            <a:ext cx="5221356" cy="250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lips 10"/>
          <p:cNvSpPr/>
          <p:nvPr/>
        </p:nvSpPr>
        <p:spPr>
          <a:xfrm>
            <a:off x="3670936" y="3939540"/>
            <a:ext cx="3906392" cy="645795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3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b="9002"/>
          <a:stretch/>
        </p:blipFill>
        <p:spPr>
          <a:xfrm>
            <a:off x="738423" y="185087"/>
            <a:ext cx="7711311" cy="483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78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704235" y="1366180"/>
            <a:ext cx="7427042" cy="2308353"/>
          </a:xfrm>
        </p:spPr>
        <p:txBody>
          <a:bodyPr/>
          <a:lstStyle/>
          <a:p>
            <a:r>
              <a:rPr lang="sv-SE" dirty="0" smtClean="0"/>
              <a:t>Så här genomför du OSA-enkäten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28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8974" y="481598"/>
            <a:ext cx="6451902" cy="457528"/>
          </a:xfrm>
        </p:spPr>
        <p:txBody>
          <a:bodyPr/>
          <a:lstStyle/>
          <a:p>
            <a:r>
              <a:rPr lang="sv-SE" dirty="0" smtClean="0"/>
              <a:t>2 block för återkommande SAM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537140" y="1418367"/>
            <a:ext cx="6435570" cy="2204064"/>
          </a:xfrm>
        </p:spPr>
        <p:txBody>
          <a:bodyPr/>
          <a:lstStyle/>
          <a:p>
            <a:pPr lvl="0"/>
            <a:r>
              <a:rPr lang="sv-SE" sz="2400" dirty="0"/>
              <a:t>1 mars – 15 juni: Säkerställa vårt systematiska arbetsmiljöarbete</a:t>
            </a:r>
          </a:p>
          <a:p>
            <a:r>
              <a:rPr lang="sv-SE" sz="2400" dirty="0"/>
              <a:t>1 oktober – 31 december: Undersöka och förbättra vår arbetsmiljö</a:t>
            </a:r>
          </a:p>
        </p:txBody>
      </p:sp>
      <p:sp>
        <p:nvSpPr>
          <p:cNvPr id="2" name="Rektangel 1"/>
          <p:cNvSpPr/>
          <p:nvPr/>
        </p:nvSpPr>
        <p:spPr>
          <a:xfrm>
            <a:off x="537140" y="2334296"/>
            <a:ext cx="6313746" cy="110196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3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5979736" y="1092025"/>
            <a:ext cx="2813835" cy="275174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Följ instruktionerna på </a:t>
            </a:r>
            <a:r>
              <a:rPr lang="sv-SE" dirty="0" smtClean="0">
                <a:solidFill>
                  <a:schemeClr val="tx1"/>
                </a:solidFill>
                <a:hlinkClick r:id="rId3"/>
              </a:rPr>
              <a:t>Prevents hemsida </a:t>
            </a:r>
            <a:r>
              <a:rPr lang="sv-SE" dirty="0" smtClean="0">
                <a:solidFill>
                  <a:schemeClr val="tx1"/>
                </a:solidFill>
              </a:rPr>
              <a:t>gällande förberedelser och efterbearbetning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</a:rPr>
              <a:t>Dokumentera resultat </a:t>
            </a:r>
            <a:r>
              <a:rPr lang="sv-SE" sz="1600" dirty="0">
                <a:solidFill>
                  <a:schemeClr val="tx1"/>
                </a:solidFill>
              </a:rPr>
              <a:t>+ åtgärder i KIA (mallen OSA-enkät resultat och åtgärder)</a:t>
            </a:r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38" y="217132"/>
            <a:ext cx="5433127" cy="41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482480" y="330710"/>
            <a:ext cx="7925619" cy="214022"/>
          </a:xfrm>
        </p:spPr>
        <p:txBody>
          <a:bodyPr/>
          <a:lstStyle/>
          <a:p>
            <a:r>
              <a:rPr lang="sv-SE" dirty="0" smtClean="0"/>
              <a:t>Ett relevant resultat är viktigt för utvecklingen av vår arbetsmiljö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482480" y="544732"/>
            <a:ext cx="6451902" cy="457528"/>
          </a:xfrm>
        </p:spPr>
        <p:txBody>
          <a:bodyPr/>
          <a:lstStyle/>
          <a:p>
            <a:r>
              <a:rPr lang="sv-SE" dirty="0" smtClean="0"/>
              <a:t>Lägg tid på förberedelser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536709" y="1223465"/>
            <a:ext cx="6436001" cy="29926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Be dina medarbetare att tänka på skalan som </a:t>
            </a:r>
            <a:r>
              <a:rPr lang="sv-SE" sz="1400" i="1" dirty="0" smtClean="0"/>
              <a:t>procentuell</a:t>
            </a:r>
            <a:r>
              <a:rPr lang="sv-SE" sz="1400" dirty="0" smtClean="0"/>
              <a:t>. </a:t>
            </a:r>
          </a:p>
          <a:p>
            <a:pPr marL="457200" lvl="1" indent="0">
              <a:buNone/>
            </a:pPr>
            <a:r>
              <a:rPr lang="sv-SE" sz="1400" dirty="0" smtClean="0"/>
              <a:t>Ex: ”Min arbetsbelastning är acceptabel” Svaret kan vara att det stämmer till 85 % av tiden</a:t>
            </a:r>
          </a:p>
          <a:p>
            <a:pPr marL="457200" lvl="1" indent="0">
              <a:buNone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Berätta hur skalan tolkas:</a:t>
            </a:r>
          </a:p>
          <a:p>
            <a:pPr marL="457200" lvl="1" indent="0">
              <a:buNone/>
            </a:pPr>
            <a:r>
              <a:rPr lang="sv-SE" sz="1400" dirty="0" smtClean="0"/>
              <a:t>67–100 </a:t>
            </a:r>
            <a:r>
              <a:rPr lang="sv-SE" sz="1400" dirty="0"/>
              <a:t>bra/mycket bra resultat</a:t>
            </a:r>
          </a:p>
          <a:p>
            <a:pPr marL="457200" lvl="1" indent="0">
              <a:buNone/>
            </a:pPr>
            <a:r>
              <a:rPr lang="sv-SE" sz="1400" dirty="0"/>
              <a:t>34–66 lågt/halvbra resultat</a:t>
            </a:r>
          </a:p>
          <a:p>
            <a:pPr marL="457200" lvl="1" indent="0">
              <a:buNone/>
            </a:pPr>
            <a:r>
              <a:rPr lang="sv-SE" sz="1400" dirty="0"/>
              <a:t>0–33 mycket lågt </a:t>
            </a:r>
            <a:r>
              <a:rPr lang="sv-SE" sz="1400" dirty="0" smtClean="0"/>
              <a:t>resultat</a:t>
            </a:r>
          </a:p>
          <a:p>
            <a:pPr marL="457200" lvl="1" indent="0">
              <a:buNone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Visa gärna hur du menar på en APT genom att visa </a:t>
            </a:r>
            <a:r>
              <a:rPr lang="sv-SE" sz="1400" dirty="0">
                <a:hlinkClick r:id="rId3"/>
              </a:rPr>
              <a:t>testenkäten</a:t>
            </a:r>
            <a:endParaRPr lang="sv-SE" sz="1400" dirty="0"/>
          </a:p>
          <a:p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31" y="2165089"/>
            <a:ext cx="5198220" cy="8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1926166" y="3674533"/>
            <a:ext cx="5520267" cy="92448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704235" y="1366180"/>
            <a:ext cx="7427042" cy="2308353"/>
          </a:xfrm>
        </p:spPr>
        <p:txBody>
          <a:bodyPr/>
          <a:lstStyle/>
          <a:p>
            <a:r>
              <a:rPr lang="sv-SE" dirty="0" smtClean="0"/>
              <a:t>Så här gör du skyddsrond i KIA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7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523" y="0"/>
            <a:ext cx="9432037" cy="5511407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1743076" y="0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987416" y="1927860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/>
          <a:srcRect l="16249" t="42531" r="30278" b="13025"/>
          <a:stretch/>
        </p:blipFill>
        <p:spPr>
          <a:xfrm>
            <a:off x="4224759" y="3505075"/>
            <a:ext cx="4621109" cy="216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lips 10"/>
          <p:cNvSpPr/>
          <p:nvPr/>
        </p:nvSpPr>
        <p:spPr>
          <a:xfrm>
            <a:off x="4121727" y="3789218"/>
            <a:ext cx="2888674" cy="796117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3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1" y="171450"/>
            <a:ext cx="8816839" cy="474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6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363229"/>
            <a:ext cx="6451902" cy="457528"/>
          </a:xfrm>
        </p:spPr>
        <p:txBody>
          <a:bodyPr/>
          <a:lstStyle/>
          <a:p>
            <a:r>
              <a:rPr lang="sv-SE" dirty="0" smtClean="0"/>
              <a:t>Vikten av uppföljning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7" y="1005893"/>
            <a:ext cx="8061062" cy="3354440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</a:rPr>
              <a:t>För att säkerställa att säkerställa att vidtagna åtgärder givit önskad effekt är det viktigt att följa upp åtgärderna.</a:t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400" dirty="0" smtClean="0">
                <a:solidFill>
                  <a:schemeClr val="tx1"/>
                </a:solidFill>
              </a:rPr>
              <a:t/>
            </a:r>
            <a:br>
              <a:rPr lang="sv-SE" sz="1400" dirty="0" smtClean="0">
                <a:solidFill>
                  <a:schemeClr val="tx1"/>
                </a:solidFill>
              </a:rPr>
            </a:br>
            <a:r>
              <a:rPr lang="sv-SE" sz="1400" dirty="0" smtClean="0">
                <a:solidFill>
                  <a:schemeClr val="tx1"/>
                </a:solidFill>
              </a:rPr>
              <a:t/>
            </a:r>
            <a:br>
              <a:rPr lang="sv-SE" sz="1400" dirty="0" smtClean="0">
                <a:solidFill>
                  <a:schemeClr val="tx1"/>
                </a:solidFill>
              </a:rPr>
            </a:br>
            <a:r>
              <a:rPr lang="sv-SE" sz="1400" dirty="0" smtClean="0">
                <a:solidFill>
                  <a:schemeClr val="tx1"/>
                </a:solidFill>
              </a:rPr>
              <a:t/>
            </a:r>
            <a:br>
              <a:rPr lang="sv-SE" sz="1400" dirty="0" smtClean="0">
                <a:solidFill>
                  <a:schemeClr val="tx1"/>
                </a:solidFill>
              </a:rPr>
            </a:b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3" y="1710277"/>
            <a:ext cx="6072779" cy="2341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 1"/>
          <p:cNvSpPr/>
          <p:nvPr/>
        </p:nvSpPr>
        <p:spPr>
          <a:xfrm>
            <a:off x="2555650" y="2420785"/>
            <a:ext cx="831954" cy="26232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07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528758" y="429687"/>
            <a:ext cx="6451902" cy="457528"/>
          </a:xfrm>
        </p:spPr>
        <p:txBody>
          <a:bodyPr/>
          <a:lstStyle/>
          <a:p>
            <a:r>
              <a:rPr lang="sv-SE" dirty="0" smtClean="0"/>
              <a:t>KIA-tips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>
          <a:xfrm>
            <a:off x="544659" y="1210101"/>
            <a:ext cx="3995513" cy="2204065"/>
          </a:xfrm>
        </p:spPr>
        <p:txBody>
          <a:bodyPr/>
          <a:lstStyle/>
          <a:p>
            <a:r>
              <a:rPr lang="sv-SE" b="1" dirty="0" smtClean="0"/>
              <a:t>Lathund för riskbedömning?</a:t>
            </a:r>
          </a:p>
          <a:p>
            <a:r>
              <a:rPr lang="sv-SE" dirty="0" smtClean="0"/>
              <a:t>Klicka på HJÄLP-knappen i KIA</a:t>
            </a:r>
          </a:p>
          <a:p>
            <a:endParaRPr lang="sv-SE" dirty="0"/>
          </a:p>
          <a:p>
            <a:r>
              <a:rPr lang="sv-SE" b="1" dirty="0" smtClean="0"/>
              <a:t>Se alla mina åtgärder i KIA?</a:t>
            </a:r>
          </a:p>
          <a:p>
            <a:pPr algn="just"/>
            <a:r>
              <a:rPr lang="sv-SE" dirty="0" smtClean="0"/>
              <a:t>Klicka på </a:t>
            </a:r>
            <a:r>
              <a:rPr lang="sv-SE" i="1" dirty="0" smtClean="0"/>
              <a:t>Handlingsplan &gt; Åtgärder</a:t>
            </a:r>
          </a:p>
          <a:p>
            <a:pPr algn="just"/>
            <a:endParaRPr lang="sv-SE" i="1" dirty="0" smtClean="0"/>
          </a:p>
          <a:p>
            <a:pPr algn="just"/>
            <a:r>
              <a:rPr lang="sv-SE" dirty="0" smtClean="0">
                <a:hlinkClick r:id="rId2"/>
              </a:rPr>
              <a:t>Utbildning i KIA från </a:t>
            </a:r>
            <a:r>
              <a:rPr lang="sv-SE" dirty="0" err="1" smtClean="0">
                <a:hlinkClick r:id="rId2"/>
              </a:rPr>
              <a:t>afa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l="7869" t="9730" r="64051" b="67034"/>
          <a:stretch/>
        </p:blipFill>
        <p:spPr>
          <a:xfrm>
            <a:off x="4746171" y="1948412"/>
            <a:ext cx="3756611" cy="1748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l="60731" t="9112" r="14344" b="76431"/>
          <a:stretch/>
        </p:blipFill>
        <p:spPr>
          <a:xfrm>
            <a:off x="4746171" y="411140"/>
            <a:ext cx="3722222" cy="121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Ellips 13"/>
          <p:cNvSpPr/>
          <p:nvPr/>
        </p:nvSpPr>
        <p:spPr>
          <a:xfrm>
            <a:off x="6972710" y="865102"/>
            <a:ext cx="1289684" cy="553773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6691948" y="2996619"/>
            <a:ext cx="1025847" cy="417547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6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7" y="947648"/>
            <a:ext cx="5801067" cy="4045895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460848" y="380578"/>
            <a:ext cx="6451902" cy="457528"/>
          </a:xfrm>
        </p:spPr>
        <p:txBody>
          <a:bodyPr/>
          <a:lstStyle/>
          <a:p>
            <a:r>
              <a:rPr lang="sv-SE" dirty="0" smtClean="0"/>
              <a:t>Var finns rutin och information?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587416" y="1251522"/>
            <a:ext cx="221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Information om vårt systematiska arbetsmiljöarbete (SAM) med </a:t>
            </a:r>
            <a:r>
              <a:rPr lang="sv-SE" sz="1400" dirty="0" err="1" smtClean="0"/>
              <a:t>årshjul</a:t>
            </a:r>
            <a:r>
              <a:rPr lang="sv-SE" sz="1400" dirty="0" smtClean="0"/>
              <a:t> och rutin återfinns under HR-sidan.</a:t>
            </a:r>
          </a:p>
          <a:p>
            <a:endParaRPr lang="sv-SE" sz="1400" dirty="0"/>
          </a:p>
          <a:p>
            <a:r>
              <a:rPr lang="sv-SE" sz="1400" dirty="0" smtClean="0"/>
              <a:t>Rutinen är den  </a:t>
            </a:r>
            <a:r>
              <a:rPr lang="sv-SE" sz="1400" dirty="0"/>
              <a:t>chefspresentation </a:t>
            </a:r>
            <a:r>
              <a:rPr lang="sv-SE" sz="1400" dirty="0" smtClean="0"/>
              <a:t>vi håller nu. Den finns på länk enligt inklippt bild.</a:t>
            </a:r>
            <a:endParaRPr lang="sv-SE" sz="1400" dirty="0"/>
          </a:p>
        </p:txBody>
      </p:sp>
      <p:sp>
        <p:nvSpPr>
          <p:cNvPr id="7" name="Ellips 6"/>
          <p:cNvSpPr/>
          <p:nvPr/>
        </p:nvSpPr>
        <p:spPr>
          <a:xfrm>
            <a:off x="2353456" y="1543987"/>
            <a:ext cx="682052" cy="37475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854" y="3944765"/>
            <a:ext cx="2551396" cy="859582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12" name="Rektangel 11"/>
          <p:cNvSpPr/>
          <p:nvPr/>
        </p:nvSpPr>
        <p:spPr>
          <a:xfrm>
            <a:off x="581737" y="3170421"/>
            <a:ext cx="954755" cy="2248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581737" y="4099471"/>
            <a:ext cx="954755" cy="2248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57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4927149"/>
              </p:ext>
            </p:extLst>
          </p:nvPr>
        </p:nvGraphicFramePr>
        <p:xfrm>
          <a:off x="1480196" y="524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 2"/>
          <p:cNvSpPr/>
          <p:nvPr/>
        </p:nvSpPr>
        <p:spPr>
          <a:xfrm>
            <a:off x="7124270" y="2434194"/>
            <a:ext cx="2173754" cy="145646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I år ska </a:t>
            </a:r>
            <a:r>
              <a:rPr lang="sv-SE" sz="1400" dirty="0" smtClean="0"/>
              <a:t>även skyddsronden </a:t>
            </a:r>
            <a:r>
              <a:rPr lang="sv-SE" sz="1400" b="1" i="1" dirty="0" smtClean="0"/>
              <a:t>Kränkande </a:t>
            </a:r>
            <a:r>
              <a:rPr lang="sv-SE" sz="1400" b="1" i="1" dirty="0" smtClean="0"/>
              <a:t>särbehandling</a:t>
            </a:r>
          </a:p>
          <a:p>
            <a:pPr algn="ctr"/>
            <a:r>
              <a:rPr lang="sv-SE" sz="1400" i="1" dirty="0" smtClean="0"/>
              <a:t>genomföras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40036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8974" y="387209"/>
            <a:ext cx="6451902" cy="457528"/>
          </a:xfrm>
        </p:spPr>
        <p:txBody>
          <a:bodyPr/>
          <a:lstStyle/>
          <a:p>
            <a:r>
              <a:rPr lang="sv-SE" dirty="0" smtClean="0"/>
              <a:t>Nya OSA-rutinen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537140" y="1089237"/>
            <a:ext cx="7692460" cy="2939838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sv-SE" sz="1600" dirty="0" smtClean="0">
                <a:solidFill>
                  <a:schemeClr val="tx1"/>
                </a:solidFill>
              </a:rPr>
              <a:t>Sektorsamordnaren </a:t>
            </a:r>
            <a:r>
              <a:rPr lang="sv-SE" sz="1600" dirty="0">
                <a:solidFill>
                  <a:schemeClr val="tx1"/>
                </a:solidFill>
              </a:rPr>
              <a:t>skapar </a:t>
            </a:r>
            <a:r>
              <a:rPr lang="sv-SE" sz="1600" dirty="0" smtClean="0">
                <a:solidFill>
                  <a:schemeClr val="tx1"/>
                </a:solidFill>
              </a:rPr>
              <a:t>och skickar enkätlänk och resultatlänk </a:t>
            </a:r>
            <a:r>
              <a:rPr lang="sv-SE" sz="1600" dirty="0">
                <a:solidFill>
                  <a:schemeClr val="tx1"/>
                </a:solidFill>
              </a:rPr>
              <a:t>till </a:t>
            </a:r>
            <a:r>
              <a:rPr lang="sv-SE" sz="1600" dirty="0" smtClean="0">
                <a:solidFill>
                  <a:schemeClr val="tx1"/>
                </a:solidFill>
              </a:rPr>
              <a:t>dig</a:t>
            </a:r>
            <a:endParaRPr lang="sv-SE" sz="16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sv-SE" sz="1600" dirty="0" smtClean="0">
                <a:solidFill>
                  <a:schemeClr val="tx1"/>
                </a:solidFill>
              </a:rPr>
              <a:t>Du skickar </a:t>
            </a:r>
            <a:r>
              <a:rPr lang="sv-SE" sz="1600" dirty="0">
                <a:solidFill>
                  <a:schemeClr val="tx1"/>
                </a:solidFill>
              </a:rPr>
              <a:t>enkätlänken till </a:t>
            </a:r>
            <a:r>
              <a:rPr lang="sv-SE" sz="1600" dirty="0" smtClean="0">
                <a:solidFill>
                  <a:schemeClr val="tx1"/>
                </a:solidFill>
              </a:rPr>
              <a:t>dina </a:t>
            </a:r>
            <a:r>
              <a:rPr lang="sv-SE" sz="1600" dirty="0">
                <a:solidFill>
                  <a:schemeClr val="tx1"/>
                </a:solidFill>
              </a:rPr>
              <a:t>medarbetare precis som </a:t>
            </a:r>
            <a:r>
              <a:rPr lang="sv-SE" sz="1600" dirty="0" smtClean="0">
                <a:solidFill>
                  <a:schemeClr val="tx1"/>
                </a:solidFill>
              </a:rPr>
              <a:t>du </a:t>
            </a:r>
            <a:r>
              <a:rPr lang="sv-SE" sz="1600" dirty="0">
                <a:solidFill>
                  <a:schemeClr val="tx1"/>
                </a:solidFill>
              </a:rPr>
              <a:t>själv önskar</a:t>
            </a:r>
          </a:p>
          <a:p>
            <a:pPr lvl="0">
              <a:buFont typeface="+mj-lt"/>
              <a:buAutoNum type="arabicPeriod"/>
            </a:pPr>
            <a:r>
              <a:rPr lang="sv-SE" sz="1600" dirty="0">
                <a:solidFill>
                  <a:schemeClr val="tx1"/>
                </a:solidFill>
              </a:rPr>
              <a:t>G</a:t>
            </a:r>
            <a:r>
              <a:rPr lang="sv-SE" sz="1600" dirty="0" smtClean="0">
                <a:solidFill>
                  <a:schemeClr val="tx1"/>
                </a:solidFill>
              </a:rPr>
              <a:t>emensam </a:t>
            </a:r>
            <a:r>
              <a:rPr lang="sv-SE" sz="1600" dirty="0">
                <a:solidFill>
                  <a:schemeClr val="tx1"/>
                </a:solidFill>
              </a:rPr>
              <a:t>deadline är </a:t>
            </a:r>
            <a:r>
              <a:rPr lang="sv-SE" sz="1600" dirty="0" smtClean="0">
                <a:solidFill>
                  <a:schemeClr val="tx1"/>
                </a:solidFill>
              </a:rPr>
              <a:t>15 november (beslutad </a:t>
            </a:r>
            <a:r>
              <a:rPr lang="sv-SE" sz="1600" dirty="0">
                <a:solidFill>
                  <a:schemeClr val="tx1"/>
                </a:solidFill>
              </a:rPr>
              <a:t>i </a:t>
            </a:r>
            <a:r>
              <a:rPr lang="sv-SE" sz="1600" dirty="0" smtClean="0">
                <a:solidFill>
                  <a:schemeClr val="tx1"/>
                </a:solidFill>
              </a:rPr>
              <a:t>KFLG), </a:t>
            </a:r>
            <a:r>
              <a:rPr lang="sv-SE" sz="1600" dirty="0">
                <a:solidFill>
                  <a:schemeClr val="tx1"/>
                </a:solidFill>
              </a:rPr>
              <a:t>men </a:t>
            </a:r>
            <a:r>
              <a:rPr lang="sv-SE" sz="1600" dirty="0" smtClean="0">
                <a:solidFill>
                  <a:schemeClr val="tx1"/>
                </a:solidFill>
              </a:rPr>
              <a:t>du kan </a:t>
            </a:r>
            <a:r>
              <a:rPr lang="sv-SE" sz="1600" dirty="0">
                <a:solidFill>
                  <a:schemeClr val="tx1"/>
                </a:solidFill>
              </a:rPr>
              <a:t>besluta om tidigare deadline om </a:t>
            </a:r>
            <a:r>
              <a:rPr lang="sv-SE" sz="1600" dirty="0" smtClean="0">
                <a:solidFill>
                  <a:schemeClr val="tx1"/>
                </a:solidFill>
              </a:rPr>
              <a:t>du </a:t>
            </a:r>
            <a:r>
              <a:rPr lang="sv-SE" sz="1600" dirty="0">
                <a:solidFill>
                  <a:schemeClr val="tx1"/>
                </a:solidFill>
              </a:rPr>
              <a:t>vill</a:t>
            </a:r>
          </a:p>
          <a:p>
            <a:pPr lvl="0">
              <a:buFont typeface="+mj-lt"/>
              <a:buAutoNum type="arabicPeriod"/>
            </a:pPr>
            <a:r>
              <a:rPr lang="sv-SE" sz="1600" dirty="0" smtClean="0">
                <a:solidFill>
                  <a:schemeClr val="tx1"/>
                </a:solidFill>
              </a:rPr>
              <a:t>Du </a:t>
            </a:r>
            <a:r>
              <a:rPr lang="sv-SE" sz="1600" dirty="0">
                <a:solidFill>
                  <a:schemeClr val="tx1"/>
                </a:solidFill>
              </a:rPr>
              <a:t>får </a:t>
            </a:r>
            <a:r>
              <a:rPr lang="sv-SE" sz="1600" dirty="0" smtClean="0">
                <a:solidFill>
                  <a:schemeClr val="tx1"/>
                </a:solidFill>
              </a:rPr>
              <a:t>ditt </a:t>
            </a:r>
            <a:r>
              <a:rPr lang="sv-SE" sz="1600" dirty="0">
                <a:solidFill>
                  <a:schemeClr val="tx1"/>
                </a:solidFill>
              </a:rPr>
              <a:t>resultat genom att följa resultatlänken precis som tidigare</a:t>
            </a:r>
          </a:p>
          <a:p>
            <a:pPr lvl="0">
              <a:buFont typeface="+mj-lt"/>
              <a:buAutoNum type="arabicPeriod"/>
            </a:pPr>
            <a:r>
              <a:rPr lang="sv-SE" sz="1600" dirty="0" smtClean="0">
                <a:solidFill>
                  <a:schemeClr val="tx1"/>
                </a:solidFill>
              </a:rPr>
              <a:t>Verksamhetsstöd Utveckling </a:t>
            </a:r>
            <a:r>
              <a:rPr lang="sv-SE" sz="1600" dirty="0">
                <a:solidFill>
                  <a:schemeClr val="tx1"/>
                </a:solidFill>
              </a:rPr>
              <a:t>sammanställer allas resultat genom att använda de centralt sparade </a:t>
            </a:r>
            <a:r>
              <a:rPr lang="sv-SE" sz="1600" dirty="0" smtClean="0">
                <a:solidFill>
                  <a:schemeClr val="tx1"/>
                </a:solidFill>
              </a:rPr>
              <a:t>resultatlänkarna</a:t>
            </a:r>
            <a:endParaRPr lang="sv-SE" sz="16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sv-SE" sz="1600" dirty="0" smtClean="0">
                <a:solidFill>
                  <a:schemeClr val="tx1"/>
                </a:solidFill>
              </a:rPr>
              <a:t>Du </a:t>
            </a:r>
            <a:r>
              <a:rPr lang="sv-SE" sz="1600" dirty="0">
                <a:solidFill>
                  <a:schemeClr val="tx1"/>
                </a:solidFill>
              </a:rPr>
              <a:t>analyserar och jobbar med </a:t>
            </a:r>
            <a:r>
              <a:rPr lang="sv-SE" sz="1600" dirty="0" smtClean="0">
                <a:solidFill>
                  <a:schemeClr val="tx1"/>
                </a:solidFill>
              </a:rPr>
              <a:t>dina </a:t>
            </a:r>
            <a:r>
              <a:rPr lang="sv-SE" sz="1600" dirty="0">
                <a:solidFill>
                  <a:schemeClr val="tx1"/>
                </a:solidFill>
              </a:rPr>
              <a:t>resultat precis som tidigare</a:t>
            </a:r>
          </a:p>
          <a:p>
            <a:pPr lvl="0">
              <a:buFont typeface="+mj-lt"/>
              <a:buAutoNum type="arabicPeriod"/>
            </a:pPr>
            <a:r>
              <a:rPr lang="sv-SE" sz="1600" dirty="0" smtClean="0">
                <a:solidFill>
                  <a:schemeClr val="tx1"/>
                </a:solidFill>
              </a:rPr>
              <a:t>Verksamhetsstödet </a:t>
            </a:r>
            <a:r>
              <a:rPr lang="sv-SE" sz="1600" dirty="0">
                <a:solidFill>
                  <a:schemeClr val="tx1"/>
                </a:solidFill>
              </a:rPr>
              <a:t>sammanställer resultat till central nivå (nytt för i år)</a:t>
            </a:r>
          </a:p>
          <a:p>
            <a:pPr marL="0" lvl="0" indent="0">
              <a:buNone/>
            </a:pPr>
            <a:endParaRPr lang="sv-SE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v-S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60">
            <a:off x="4889226" y="1201357"/>
            <a:ext cx="4410691" cy="2191056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8" y="310367"/>
            <a:ext cx="6451902" cy="457528"/>
          </a:xfrm>
        </p:spPr>
        <p:txBody>
          <a:bodyPr/>
          <a:lstStyle/>
          <a:p>
            <a:r>
              <a:rPr lang="sv-SE" dirty="0" smtClean="0"/>
              <a:t>Övriga aktiviteter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520808" y="928565"/>
            <a:ext cx="6435570" cy="4081585"/>
          </a:xfrm>
        </p:spPr>
        <p:txBody>
          <a:bodyPr/>
          <a:lstStyle/>
          <a:p>
            <a:pPr marL="0" lvl="0" indent="0">
              <a:buNone/>
            </a:pPr>
            <a:r>
              <a:rPr lang="sv-SE" sz="1200" b="1" dirty="0">
                <a:solidFill>
                  <a:schemeClr val="tx1"/>
                </a:solidFill>
              </a:rPr>
              <a:t>Varje </a:t>
            </a:r>
            <a:r>
              <a:rPr lang="sv-SE" sz="1200" b="1" dirty="0" smtClean="0">
                <a:solidFill>
                  <a:schemeClr val="tx1"/>
                </a:solidFill>
              </a:rPr>
              <a:t>månad</a:t>
            </a:r>
            <a:br>
              <a:rPr lang="sv-SE" sz="1200" b="1" dirty="0" smtClean="0">
                <a:solidFill>
                  <a:schemeClr val="tx1"/>
                </a:solidFill>
              </a:rPr>
            </a:br>
            <a:r>
              <a:rPr lang="sv-SE" sz="1100" dirty="0" smtClean="0">
                <a:solidFill>
                  <a:schemeClr val="tx1"/>
                </a:solidFill>
              </a:rPr>
              <a:t>Sätt dig </a:t>
            </a:r>
            <a:r>
              <a:rPr lang="sv-SE" sz="1100" dirty="0">
                <a:solidFill>
                  <a:schemeClr val="tx1"/>
                </a:solidFill>
              </a:rPr>
              <a:t>in i </a:t>
            </a:r>
            <a:r>
              <a:rPr lang="sv-SE" sz="1100" dirty="0" smtClean="0">
                <a:solidFill>
                  <a:schemeClr val="tx1"/>
                </a:solidFill>
              </a:rPr>
              <a:t>arbetsplatsens sjukstatistik</a:t>
            </a:r>
          </a:p>
          <a:p>
            <a:pPr marL="0" lvl="0" indent="0">
              <a:buNone/>
            </a:pPr>
            <a:r>
              <a:rPr lang="sv-SE" sz="1100" dirty="0" smtClean="0">
                <a:solidFill>
                  <a:schemeClr val="tx1"/>
                </a:solidFill>
              </a:rPr>
              <a:t>Följ upp de åtgärder du har i din handlingsplan i KIA</a:t>
            </a:r>
          </a:p>
          <a:p>
            <a:pPr marL="0" lvl="0" indent="0">
              <a:buNone/>
            </a:pPr>
            <a:endParaRPr lang="sv-SE" sz="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15-31 </a:t>
            </a:r>
            <a:r>
              <a:rPr lang="sv-SE" sz="1200" b="1" dirty="0">
                <a:solidFill>
                  <a:schemeClr val="tx1"/>
                </a:solidFill>
              </a:rPr>
              <a:t>januari </a:t>
            </a:r>
            <a:r>
              <a:rPr lang="sv-SE" sz="1200" dirty="0">
                <a:solidFill>
                  <a:schemeClr val="tx1"/>
                </a:solidFill>
              </a:rPr>
              <a:t>respektive</a:t>
            </a:r>
            <a:r>
              <a:rPr lang="sv-SE" sz="1200" b="1" dirty="0">
                <a:solidFill>
                  <a:schemeClr val="tx1"/>
                </a:solidFill>
              </a:rPr>
              <a:t> 1-15 </a:t>
            </a:r>
            <a:r>
              <a:rPr lang="sv-SE" sz="1200" b="1" dirty="0" smtClean="0">
                <a:solidFill>
                  <a:schemeClr val="tx1"/>
                </a:solidFill>
              </a:rPr>
              <a:t>september</a:t>
            </a:r>
            <a:br>
              <a:rPr lang="sv-SE" sz="1200" b="1" dirty="0" smtClean="0">
                <a:solidFill>
                  <a:schemeClr val="tx1"/>
                </a:solidFill>
              </a:rPr>
            </a:br>
            <a:r>
              <a:rPr lang="sv-SE" sz="1100" dirty="0" smtClean="0">
                <a:solidFill>
                  <a:schemeClr val="tx1"/>
                </a:solidFill>
              </a:rPr>
              <a:t>Kontrollera </a:t>
            </a:r>
            <a:r>
              <a:rPr lang="sv-SE" sz="1100" dirty="0">
                <a:solidFill>
                  <a:schemeClr val="tx1"/>
                </a:solidFill>
              </a:rPr>
              <a:t>anhöriglistor m.m. i </a:t>
            </a:r>
            <a:r>
              <a:rPr lang="sv-SE" sz="1100" dirty="0" smtClean="0">
                <a:solidFill>
                  <a:schemeClr val="tx1"/>
                </a:solidFill>
              </a:rPr>
              <a:t>krispärmen</a:t>
            </a:r>
          </a:p>
          <a:p>
            <a:pPr marL="0" lvl="0" indent="0">
              <a:buNone/>
            </a:pPr>
            <a:endParaRPr lang="sv-SE" sz="2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April-november</a:t>
            </a:r>
            <a:br>
              <a:rPr lang="sv-SE" sz="1200" b="1" dirty="0" smtClean="0">
                <a:solidFill>
                  <a:schemeClr val="tx1"/>
                </a:solidFill>
              </a:rPr>
            </a:br>
            <a:r>
              <a:rPr lang="sv-SE" sz="1100" dirty="0" smtClean="0">
                <a:solidFill>
                  <a:schemeClr val="tx1"/>
                </a:solidFill>
              </a:rPr>
              <a:t>Medarbetarsamtal</a:t>
            </a:r>
          </a:p>
          <a:p>
            <a:pPr marL="0" lvl="0" indent="0">
              <a:buNone/>
            </a:pPr>
            <a:endParaRPr lang="sv-SE" sz="2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1 </a:t>
            </a:r>
            <a:r>
              <a:rPr lang="sv-SE" sz="1200" b="1" dirty="0">
                <a:solidFill>
                  <a:schemeClr val="tx1"/>
                </a:solidFill>
              </a:rPr>
              <a:t>november-15 </a:t>
            </a:r>
            <a:r>
              <a:rPr lang="sv-SE" sz="1200" b="1" dirty="0" smtClean="0">
                <a:solidFill>
                  <a:schemeClr val="tx1"/>
                </a:solidFill>
              </a:rPr>
              <a:t>december</a:t>
            </a:r>
            <a:br>
              <a:rPr lang="sv-SE" sz="1200" b="1" dirty="0" smtClean="0">
                <a:solidFill>
                  <a:schemeClr val="tx1"/>
                </a:solidFill>
              </a:rPr>
            </a:br>
            <a:r>
              <a:rPr lang="sv-SE" sz="1100" dirty="0" smtClean="0">
                <a:solidFill>
                  <a:schemeClr val="tx1"/>
                </a:solidFill>
              </a:rPr>
              <a:t>Planera </a:t>
            </a:r>
            <a:r>
              <a:rPr lang="sv-SE" sz="1100" dirty="0">
                <a:solidFill>
                  <a:schemeClr val="tx1"/>
                </a:solidFill>
              </a:rPr>
              <a:t>för nästa års </a:t>
            </a:r>
            <a:r>
              <a:rPr lang="sv-SE" sz="1100" dirty="0" smtClean="0">
                <a:solidFill>
                  <a:schemeClr val="tx1"/>
                </a:solidFill>
              </a:rPr>
              <a:t>samverkan</a:t>
            </a:r>
          </a:p>
          <a:p>
            <a:pPr marL="0" lvl="0" indent="0">
              <a:buNone/>
            </a:pPr>
            <a:endParaRPr lang="sv-SE" sz="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1 oktober-31 december</a:t>
            </a:r>
          </a:p>
          <a:p>
            <a:pPr marL="0" lvl="0" indent="0">
              <a:buNone/>
            </a:pPr>
            <a:r>
              <a:rPr lang="sv-SE" sz="1100" dirty="0" smtClean="0">
                <a:solidFill>
                  <a:schemeClr val="tx1"/>
                </a:solidFill>
              </a:rPr>
              <a:t>Revidera rutiner/handlingsplaner utifrån utförda skyddsronder. Behöver exempelvis rutinen för hot och våld uppdateras efter utförd skyddsrond? </a:t>
            </a:r>
            <a:endParaRPr lang="sv-SE" sz="11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v-SE" sz="1100" dirty="0" smtClean="0">
                <a:solidFill>
                  <a:schemeClr val="tx1"/>
                </a:solidFill>
              </a:rPr>
              <a:t> </a:t>
            </a:r>
            <a:endParaRPr lang="sv-SE" sz="11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v-SE" sz="12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200" b="1" dirty="0">
                <a:solidFill>
                  <a:schemeClr val="tx1"/>
                </a:solidFill>
              </a:rPr>
              <a:t>Lagstadgade medicinska </a:t>
            </a:r>
            <a:r>
              <a:rPr lang="sv-SE" sz="1200" b="1" dirty="0" smtClean="0">
                <a:solidFill>
                  <a:schemeClr val="tx1"/>
                </a:solidFill>
              </a:rPr>
              <a:t>kontroller utförs i berörda verksamheter löpande under året </a:t>
            </a:r>
            <a:endParaRPr lang="sv-SE" sz="12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3" name="Högerpil 2"/>
          <p:cNvSpPr/>
          <p:nvPr/>
        </p:nvSpPr>
        <p:spPr>
          <a:xfrm>
            <a:off x="4212770" y="1515532"/>
            <a:ext cx="520096" cy="118535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1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0" y="1467234"/>
            <a:ext cx="9144000" cy="1905643"/>
          </a:xfrm>
        </p:spPr>
        <p:txBody>
          <a:bodyPr/>
          <a:lstStyle/>
          <a:p>
            <a:r>
              <a:rPr lang="sv-SE" dirty="0" smtClean="0"/>
              <a:t>Så här tar du fram </a:t>
            </a:r>
          </a:p>
          <a:p>
            <a:r>
              <a:rPr lang="sv-SE" dirty="0"/>
              <a:t>s</a:t>
            </a:r>
            <a:r>
              <a:rPr lang="sv-SE" dirty="0" smtClean="0"/>
              <a:t>tatistik från KIA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87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Arbetsmiljöstatistik i KIA (steg 1)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l="12693" t="7562" r="14683" b="43297"/>
          <a:stretch/>
        </p:blipFill>
        <p:spPr>
          <a:xfrm>
            <a:off x="259559" y="1114425"/>
            <a:ext cx="8717718" cy="3318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llips 7"/>
          <p:cNvSpPr/>
          <p:nvPr/>
        </p:nvSpPr>
        <p:spPr>
          <a:xfrm>
            <a:off x="3200400" y="1581150"/>
            <a:ext cx="962025" cy="3810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3200400" y="1924050"/>
            <a:ext cx="962025" cy="3810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19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r="17124" b="14345"/>
          <a:stretch/>
        </p:blipFill>
        <p:spPr>
          <a:xfrm>
            <a:off x="104773" y="135951"/>
            <a:ext cx="8877301" cy="4883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471" y="4634853"/>
            <a:ext cx="998307" cy="274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llips 10"/>
          <p:cNvSpPr/>
          <p:nvPr/>
        </p:nvSpPr>
        <p:spPr>
          <a:xfrm>
            <a:off x="104773" y="2646738"/>
            <a:ext cx="2895602" cy="1252987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257176" y="847725"/>
            <a:ext cx="5991224" cy="1485899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3933825" y="666750"/>
            <a:ext cx="193357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Välj alternativet </a:t>
            </a:r>
            <a:r>
              <a:rPr lang="sv-SE" sz="1600" i="1" dirty="0" smtClean="0"/>
              <a:t>Enhet</a:t>
            </a:r>
            <a:r>
              <a:rPr lang="sv-SE" sz="1600" dirty="0" smtClean="0"/>
              <a:t> och sedan rätt arbetsplats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967037" y="2488401"/>
            <a:ext cx="19335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Välj händelseperiod, antingen via rullisten eller genom datum till/från. </a:t>
            </a:r>
          </a:p>
        </p:txBody>
      </p:sp>
      <p:sp>
        <p:nvSpPr>
          <p:cNvPr id="15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2430851" y="86967"/>
            <a:ext cx="6427809" cy="214022"/>
          </a:xfrm>
        </p:spPr>
        <p:txBody>
          <a:bodyPr/>
          <a:lstStyle/>
          <a:p>
            <a:r>
              <a:rPr lang="sv-SE" dirty="0" smtClean="0"/>
              <a:t>Arbetsmiljöstatistik i KIA (steg 2)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7113702" y="3344539"/>
            <a:ext cx="16335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När du klickar på </a:t>
            </a:r>
            <a:r>
              <a:rPr lang="sv-SE" sz="1600" i="1" dirty="0" smtClean="0"/>
              <a:t>Skapa rapport </a:t>
            </a:r>
            <a:r>
              <a:rPr lang="sv-SE" sz="1600" dirty="0" smtClean="0"/>
              <a:t>skapas en PDF-fil</a:t>
            </a:r>
          </a:p>
        </p:txBody>
      </p:sp>
      <p:sp>
        <p:nvSpPr>
          <p:cNvPr id="17" name="Ellips 16"/>
          <p:cNvSpPr/>
          <p:nvPr/>
        </p:nvSpPr>
        <p:spPr>
          <a:xfrm>
            <a:off x="7658097" y="4452648"/>
            <a:ext cx="1323977" cy="597918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9958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" id="{6724859A-98CD-4B75-9EA7-829FBD853973}" vid="{558B172A-D78C-40C4-B273-2D2EDEBBEF48}"/>
    </a:ext>
  </a:extLst>
</a:theme>
</file>

<file path=ppt/theme/theme2.xml><?xml version="1.0" encoding="utf-8"?>
<a:theme xmlns:a="http://schemas.openxmlformats.org/drawingml/2006/main" name="Suntarbetsliv">
  <a:themeElements>
    <a:clrScheme name="Suntarbetsli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C00"/>
      </a:accent1>
      <a:accent2>
        <a:srgbClr val="00A8E1"/>
      </a:accent2>
      <a:accent3>
        <a:srgbClr val="E91449"/>
      </a:accent3>
      <a:accent4>
        <a:srgbClr val="BCCF00"/>
      </a:accent4>
      <a:accent5>
        <a:srgbClr val="01BF99"/>
      </a:accent5>
      <a:accent6>
        <a:srgbClr val="EED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AA2CC1-2B3B-4481-BA34-17B80AA62D75}" vid="{85667DAC-DC7F-428D-BCA7-6C0310A49D65}"/>
    </a:ext>
  </a:extLst>
</a:theme>
</file>

<file path=ppt/theme/theme3.xml><?xml version="1.0" encoding="utf-8"?>
<a:theme xmlns:a="http://schemas.openxmlformats.org/drawingml/2006/main" name="1_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" id="{0C1FF119-AD22-4257-BF74-E738A30889E0}" vid="{A354CE04-096D-496F-A6D5-7AD9CC1859E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2021-03- medarbetarinfo utkast</Template>
  <TotalTime>2831</TotalTime>
  <Words>1281</Words>
  <Application>Microsoft Office PowerPoint</Application>
  <PresentationFormat>Bildspel på skärmen (16:9)</PresentationFormat>
  <Paragraphs>191</Paragraphs>
  <Slides>26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Kapitel röd</vt:lpstr>
      <vt:lpstr>Suntarbetsliv</vt:lpstr>
      <vt:lpstr>1_Kapitel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Karbelius, Lisa</cp:lastModifiedBy>
  <cp:revision>125</cp:revision>
  <dcterms:created xsi:type="dcterms:W3CDTF">2021-04-23T09:30:02Z</dcterms:created>
  <dcterms:modified xsi:type="dcterms:W3CDTF">2023-10-27T09:52:56Z</dcterms:modified>
</cp:coreProperties>
</file>