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3" r:id="rId5"/>
    <p:sldMasterId id="2147483676" r:id="rId6"/>
  </p:sldMasterIdLst>
  <p:notesMasterIdLst>
    <p:notesMasterId r:id="rId35"/>
  </p:notesMasterIdLst>
  <p:sldIdLst>
    <p:sldId id="313" r:id="rId7"/>
    <p:sldId id="371" r:id="rId8"/>
    <p:sldId id="362" r:id="rId9"/>
    <p:sldId id="291" r:id="rId10"/>
    <p:sldId id="363" r:id="rId11"/>
    <p:sldId id="347" r:id="rId12"/>
    <p:sldId id="376" r:id="rId13"/>
    <p:sldId id="369" r:id="rId14"/>
    <p:sldId id="377" r:id="rId15"/>
    <p:sldId id="379" r:id="rId16"/>
    <p:sldId id="378" r:id="rId17"/>
    <p:sldId id="370" r:id="rId18"/>
    <p:sldId id="380" r:id="rId19"/>
    <p:sldId id="381" r:id="rId20"/>
    <p:sldId id="382" r:id="rId21"/>
    <p:sldId id="348" r:id="rId22"/>
    <p:sldId id="365" r:id="rId23"/>
    <p:sldId id="383" r:id="rId24"/>
    <p:sldId id="385" r:id="rId25"/>
    <p:sldId id="386" r:id="rId26"/>
    <p:sldId id="357" r:id="rId27"/>
    <p:sldId id="387" r:id="rId28"/>
    <p:sldId id="388" r:id="rId29"/>
    <p:sldId id="389" r:id="rId30"/>
    <p:sldId id="390" r:id="rId31"/>
    <p:sldId id="391" r:id="rId32"/>
    <p:sldId id="349" r:id="rId33"/>
    <p:sldId id="393" r:id="rId3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574" userDrawn="1">
          <p15:clr>
            <a:srgbClr val="A4A3A4"/>
          </p15:clr>
        </p15:guide>
        <p15:guide id="3" orient="horz" pos="59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D3D1"/>
    <a:srgbClr val="FFD147"/>
    <a:srgbClr val="C3B091"/>
    <a:srgbClr val="EF7D00"/>
    <a:srgbClr val="4E798B"/>
    <a:srgbClr val="48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77558" autoAdjust="0"/>
  </p:normalViewPr>
  <p:slideViewPr>
    <p:cSldViewPr snapToGrid="0">
      <p:cViewPr varScale="1">
        <p:scale>
          <a:sx n="89" d="100"/>
          <a:sy n="89" d="100"/>
        </p:scale>
        <p:origin x="1260" y="90"/>
      </p:cViewPr>
      <p:guideLst>
        <p:guide pos="574"/>
        <p:guide orient="horz" pos="5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4044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0AA436-D68C-40BE-BE15-6A4ADD437724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D24F1D-4F32-4BF8-BD7D-54CC0145D0C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7487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ines.osthammar.se/anstallning-och-arbetsmiljo/arbetsmiljo-friskvard-halsa/systematiskt-arbetsmiljoarbete/arshjul-for-arbetsmiljoarbete2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err="1" smtClean="0">
                <a:hlinkClick r:id="rId3"/>
              </a:rPr>
              <a:t>Årshjul</a:t>
            </a:r>
            <a:r>
              <a:rPr lang="sv-SE" dirty="0" smtClean="0">
                <a:hlinkClick r:id="rId3"/>
              </a:rPr>
              <a:t> för arbetsmiljöarbete</a:t>
            </a:r>
            <a:r>
              <a:rPr lang="sv-SE" dirty="0" smtClean="0"/>
              <a:t>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29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 nya rutinen för OSA-enkäten skiljer sig inte så mycket från hur ni arbetat tidigare inom Bildning. Cheferna kommer fortfarande att skicka ut sin enkät själva, analysera den och bearbeta den.</a:t>
            </a:r>
          </a:p>
          <a:p>
            <a:r>
              <a:rPr lang="sv-SE" dirty="0" smtClean="0"/>
              <a:t>Men vi behöver säkerställa att länkarna till allas enkäter finns centralt.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337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För att resultatet ska kännas relevant att</a:t>
            </a:r>
            <a:r>
              <a:rPr lang="sv-SE" baseline="0" dirty="0" smtClean="0"/>
              <a:t> arbeta vidare med behöver medarbetarna få förståelse för enkäten och vikten av att deras svar stämmer med deras verklighet. Instruera hur skalan fungerar – att placera sig i mitten på skalan betyder inte ”kanske” eller ”medel”</a:t>
            </a:r>
          </a:p>
          <a:p>
            <a:endParaRPr lang="sv-SE" baseline="0" dirty="0" smtClean="0"/>
          </a:p>
          <a:p>
            <a:r>
              <a:rPr lang="sv-SE" dirty="0" smtClean="0"/>
              <a:t>I efterhand när ni tillsammans prioriterar vilka områden ni ska jobba</a:t>
            </a:r>
            <a:r>
              <a:rPr lang="sv-SE" baseline="0" dirty="0" smtClean="0"/>
              <a:t> på, </a:t>
            </a:r>
            <a:r>
              <a:rPr lang="sv-SE" dirty="0" smtClean="0"/>
              <a:t>så kan ni diskutera om det är fruktbart att prioritera ljus eller avbrott när ni t ex arbetar på en förskola. Kanske kan ni enas om att det ligger</a:t>
            </a:r>
            <a:r>
              <a:rPr lang="sv-SE" baseline="0" dirty="0" smtClean="0"/>
              <a:t> i jobbets natur</a:t>
            </a:r>
            <a:r>
              <a:rPr lang="sv-SE" dirty="0" smtClean="0"/>
              <a:t> och därför kanske inte är det mest relevanta området hos er.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93737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Denna</a:t>
            </a:r>
            <a:r>
              <a:rPr lang="sv-SE" baseline="0" dirty="0" smtClean="0"/>
              <a:t> bild kanske behöver tas bort, jag behöver undersöka vad chefer kan se om dom går in i mallen. /Colin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673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Klickar du på ”Undersöka</a:t>
            </a:r>
            <a:r>
              <a:rPr lang="sv-SE" baseline="0" dirty="0" smtClean="0"/>
              <a:t> och förbättra vår arbetsmiljö</a:t>
            </a:r>
            <a:r>
              <a:rPr lang="sv-SE" dirty="0" smtClean="0"/>
              <a:t>” finner</a:t>
            </a:r>
            <a:r>
              <a:rPr lang="sv-SE" baseline="0" dirty="0" smtClean="0"/>
              <a:t> du 3 aktiviteter som jag kommer visa på nästa sida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5532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 att undersöka och riskbedöma vår arbetsmiljö kan vi göra kloka prioriteringar när det kommer till förbättringsåtgärder. </a:t>
            </a:r>
          </a:p>
          <a:p>
            <a:endParaRPr lang="sv-SE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1" i="1" dirty="0" smtClean="0"/>
              <a:t>Samarbeta med arbetsplatsens</a:t>
            </a:r>
            <a:r>
              <a:rPr lang="sv-SE" sz="1200" b="1" i="1" baseline="0" dirty="0" smtClean="0"/>
              <a:t> skyddsombud förutsatt att dina medarbetare/de fackliga organisationerna utsett ett sådant</a:t>
            </a:r>
            <a:endParaRPr lang="sv-SE" sz="1200" b="1" i="1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6277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145211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Redovisa alltid på kontorssamverkan/Skyddskommitté när H&amp;V handlingsplanen revideras.</a:t>
            </a:r>
          </a:p>
          <a:p>
            <a:endParaRPr lang="sv-SE" dirty="0" smtClean="0"/>
          </a:p>
          <a:p>
            <a:r>
              <a:rPr lang="sv-SE" dirty="0" smtClean="0"/>
              <a:t>Anhöriglistor fylls på vid start av ny</a:t>
            </a:r>
            <a:r>
              <a:rPr lang="sv-SE" baseline="0" dirty="0" smtClean="0"/>
              <a:t> medarbetare och rensas vid avslut av medarbetare. GDPR-känsliga uppgifter då det är tredje </a:t>
            </a:r>
            <a:r>
              <a:rPr lang="sv-SE" baseline="0" dirty="0" smtClean="0"/>
              <a:t>partsuppgifter</a:t>
            </a:r>
            <a:r>
              <a:rPr lang="sv-SE" baseline="0" dirty="0" smtClean="0"/>
              <a:t>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40247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Olika</a:t>
            </a:r>
            <a:r>
              <a:rPr lang="sv-SE" baseline="0" dirty="0" smtClean="0"/>
              <a:t> webbläsare hanterar den nedladdade PDF-filen på olika sätt. I vissa webbläsare dyker det upp en symbol i övre kanten av fönstret, i andra webbläsare finns symbolen i nedre delen av fönstret. Observera att inställningarna för pop-</a:t>
            </a:r>
            <a:r>
              <a:rPr lang="sv-SE" baseline="0" dirty="0" err="1" smtClean="0"/>
              <a:t>up</a:t>
            </a:r>
            <a:r>
              <a:rPr lang="sv-SE" baseline="0" dirty="0" smtClean="0"/>
              <a:t>-fönster i webbläsaren kan behöva anpassas för att tillåta nedladdningen av PDF-filen.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72081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Statistiken</a:t>
            </a:r>
            <a:r>
              <a:rPr lang="sv-SE" baseline="0" dirty="0" smtClean="0"/>
              <a:t> bygger på det som är registrerat i KIA. Vissa fält (Plats och Aktivitet) är obligatoriska att fylla i. Övriga är frivilliga. Därför saknas informationen i de allra flesta anmälda händelserna. Att börja använda rapporterna som en input i arbetsmiljöarbetet kan motivera till att jobba mer aktivt för att dokumentera händelser och risker i KIA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96070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 smtClean="0"/>
              <a:t>Uppgifter</a:t>
            </a:r>
            <a:r>
              <a:rPr lang="sv-SE" baseline="0" dirty="0" smtClean="0"/>
              <a:t> om sjukdomstyp och sjukdomsorsak registreras av chef i respektive </a:t>
            </a:r>
            <a:r>
              <a:rPr lang="sv-SE" baseline="0" dirty="0" err="1" smtClean="0"/>
              <a:t>rehabärende</a:t>
            </a:r>
            <a:r>
              <a:rPr lang="sv-SE" baseline="0" dirty="0" smtClean="0"/>
              <a:t> i </a:t>
            </a:r>
            <a:r>
              <a:rPr lang="sv-SE" baseline="0" dirty="0" err="1" smtClean="0"/>
              <a:t>Adato</a:t>
            </a:r>
            <a:r>
              <a:rPr lang="sv-SE" baseline="0" dirty="0" smtClean="0"/>
              <a:t>.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852056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Olika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typer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av risker: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Tekniska och fysiska faktorer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Tekniska faktorer berör teknik, konstruktioner och hjälpmedel. Fysiska faktorer har att göra med hur man arbetar, till exempel: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Dåligt fungerande IT-system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Trasiga maskiner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Brister i lyftanordningar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Bristfällig skyddsutrustning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Ventilation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Fukt och mögel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Dålig belysning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Höga ljudnivåer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Tunga lyft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Arbete i obekväma ställningar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Farliga kemikalier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Smitta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Arbete på extrema platser som höga höjder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Halt eller hårt underlag</a:t>
            </a:r>
          </a:p>
          <a:p>
            <a:endParaRPr lang="sv-SE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Sociala</a:t>
            </a: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faktorer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Sociala faktorer handlar om risker i samspelet med andra, till exempel: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Samarbetssvårigheter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Konflikter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Kränkande särbehandling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Bristande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Kränkningar och hot på sociala medier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Hotfulla situationer</a:t>
            </a:r>
          </a:p>
          <a:p>
            <a:endParaRPr lang="sv-SE" sz="1200" b="1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sv-SE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Organisatoriska faktorer</a:t>
            </a:r>
          </a:p>
          <a:p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Organisatoriska faktorer rör arbetsplatsens organisation och struktur, till exempel: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Långvarig och ohälsosam arbetsbelastning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För lite tid till återhämtning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Bristande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Bristande ledning och styrning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Otydlighet i roller och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Bristande kunskaper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24F1D-4F32-4BF8-BD7D-54CC0145D0C6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78391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35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33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15201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0381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128" y="5767811"/>
            <a:ext cx="2491005" cy="762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635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4271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5101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488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845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8200" y="1986915"/>
            <a:ext cx="5157787" cy="3684588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0612" y="2007870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93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 txBox="1">
            <a:spLocks/>
          </p:cNvSpPr>
          <p:nvPr userDrawn="1"/>
        </p:nvSpPr>
        <p:spPr>
          <a:xfrm>
            <a:off x="678180" y="502285"/>
            <a:ext cx="10012680" cy="5568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/>
              <a:t>Klicka</a:t>
            </a:r>
            <a:r>
              <a:rPr lang="sv-SE" sz="3600" baseline="0" dirty="0"/>
              <a:t> för att skriva rubrik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022682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6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1" y="0"/>
            <a:ext cx="5433646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283134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191069" y="124343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56738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6" name="Platshållare för text 3"/>
          <p:cNvSpPr>
            <a:spLocks noGrp="1"/>
          </p:cNvSpPr>
          <p:nvPr>
            <p:ph type="body" sz="half" idx="16" hasCustomPrompt="1"/>
          </p:nvPr>
        </p:nvSpPr>
        <p:spPr>
          <a:xfrm>
            <a:off x="6191068" y="402300"/>
            <a:ext cx="5282894" cy="406592"/>
          </a:xfrm>
        </p:spPr>
        <p:txBody>
          <a:bodyPr>
            <a:noAutofit/>
          </a:bodyPr>
          <a:lstStyle>
            <a:lvl1pPr marL="0" indent="0">
              <a:buNone/>
              <a:defRPr sz="3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rubrik</a:t>
            </a:r>
          </a:p>
        </p:txBody>
      </p:sp>
    </p:spTree>
    <p:extLst>
      <p:ext uri="{BB962C8B-B14F-4D97-AF65-F5344CB8AC3E}">
        <p14:creationId xmlns:p14="http://schemas.microsoft.com/office/powerpoint/2010/main" val="3029732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02190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748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EB33-7711-478D-95A9-2883431D48C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19166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6EB33-7711-478D-95A9-2883431D48C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4360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8986031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944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2925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43922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63249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861490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854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91745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90551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23825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51248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846132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477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3237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35963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359632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948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1A229E7-6650-4249-B7BA-AE0CB4C01F7B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84DA573-D77C-4869-BCD8-D3ADA6B2944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63273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78180" y="487045"/>
            <a:ext cx="10515600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pic>
        <p:nvPicPr>
          <p:cNvPr id="6" name="Bildobjekt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4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9" name="Rubrik 1"/>
          <p:cNvSpPr>
            <a:spLocks noGrp="1"/>
          </p:cNvSpPr>
          <p:nvPr>
            <p:ph type="title"/>
          </p:nvPr>
        </p:nvSpPr>
        <p:spPr>
          <a:xfrm>
            <a:off x="5830474" y="495831"/>
            <a:ext cx="5898465" cy="625475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10" name="Platshållare för bild 15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5530362" cy="6858000"/>
          </a:xfrm>
          <a:prstGeom prst="rect">
            <a:avLst/>
          </a:prstGeom>
        </p:spPr>
        <p:txBody>
          <a:bodyPr vert="horz"/>
          <a:lstStyle>
            <a:lvl1pPr marL="0" indent="0" algn="ctr">
              <a:buFontTx/>
              <a:buNone/>
              <a:defRPr sz="2133" i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11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813306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latin typeface="+mn-lt"/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29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pic>
        <p:nvPicPr>
          <p:cNvPr id="8" name="Bildobjekt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7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430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6EB33-7711-478D-95A9-2883431D48C8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AF542-F179-40D0-9297-8316D1B8E32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6592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D9DEB-FF63-458B-8DA9-828C989F3CA3}" type="datetimeFigureOut">
              <a:rPr lang="sv-SE" smtClean="0"/>
              <a:t>2025-09-23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901B8-D7D0-4223-8EED-5476F1485B0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0343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vent.se/jobba-med-arbetsmiljo/enkater/osa-enkaten/om-osa-enkaten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imagineab.se/utbildningar/afa/" TargetMode="External"/><Relationship Id="rId1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idx="4294967295"/>
          </p:nvPr>
        </p:nvSpPr>
        <p:spPr>
          <a:xfrm>
            <a:off x="1479932" y="591901"/>
            <a:ext cx="9144000" cy="782637"/>
          </a:xfrm>
        </p:spPr>
        <p:txBody>
          <a:bodyPr>
            <a:normAutofit fontScale="90000"/>
          </a:bodyPr>
          <a:lstStyle/>
          <a:p>
            <a:pPr algn="ctr"/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Chefsstöd –</a:t>
            </a:r>
            <a:b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Undersöka och förbättra arbetsmiljön</a:t>
            </a:r>
            <a:endParaRPr lang="sv-SE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9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98" y="534987"/>
            <a:ext cx="5898465" cy="625475"/>
          </a:xfrm>
        </p:spPr>
        <p:txBody>
          <a:bodyPr>
            <a:normAutofit fontScale="90000"/>
          </a:bodyPr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Arbetsmiljöstatistik i KIA (steg 2)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/>
          <a:srcRect r="17124" b="14345"/>
          <a:stretch/>
        </p:blipFill>
        <p:spPr>
          <a:xfrm>
            <a:off x="727098" y="1224951"/>
            <a:ext cx="9548088" cy="52527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Ellips 13"/>
          <p:cNvSpPr/>
          <p:nvPr/>
        </p:nvSpPr>
        <p:spPr>
          <a:xfrm>
            <a:off x="1016774" y="1995039"/>
            <a:ext cx="5991224" cy="1485899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4925863" y="1827845"/>
            <a:ext cx="1933575" cy="830997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Välj alternativet </a:t>
            </a:r>
            <a:r>
              <a:rPr kumimoji="0" lang="sv-SE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Enhet</a:t>
            </a:r>
            <a:r>
              <a:rPr kumimoji="0" lang="sv-S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och sedan rätt arbetsplats</a:t>
            </a:r>
          </a:p>
        </p:txBody>
      </p:sp>
      <p:sp>
        <p:nvSpPr>
          <p:cNvPr id="15" name="Ellips 14"/>
          <p:cNvSpPr/>
          <p:nvPr/>
        </p:nvSpPr>
        <p:spPr>
          <a:xfrm>
            <a:off x="780728" y="4104282"/>
            <a:ext cx="3118412" cy="1252987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textruta 16"/>
          <p:cNvSpPr txBox="1"/>
          <p:nvPr/>
        </p:nvSpPr>
        <p:spPr>
          <a:xfrm>
            <a:off x="4012386" y="3851325"/>
            <a:ext cx="1933575" cy="1569660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Välj händelseperiod, antingen via rullisten eller genom datum till/från. </a:t>
            </a:r>
          </a:p>
        </p:txBody>
      </p:sp>
      <p:sp>
        <p:nvSpPr>
          <p:cNvPr id="19" name="textruta 18"/>
          <p:cNvSpPr txBox="1"/>
          <p:nvPr/>
        </p:nvSpPr>
        <p:spPr>
          <a:xfrm>
            <a:off x="8554313" y="4818660"/>
            <a:ext cx="1633537" cy="1077218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När du klickar på </a:t>
            </a:r>
            <a:r>
              <a:rPr kumimoji="0" lang="sv-SE" sz="16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Skapa rapport </a:t>
            </a:r>
            <a:r>
              <a:rPr kumimoji="0" lang="sv-SE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skapas en PDF-fil</a:t>
            </a:r>
          </a:p>
        </p:txBody>
      </p:sp>
      <p:pic>
        <p:nvPicPr>
          <p:cNvPr id="20" name="Bildobjekt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48387" y="6097016"/>
            <a:ext cx="998307" cy="274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1" name="Ellips 20"/>
          <p:cNvSpPr/>
          <p:nvPr/>
        </p:nvSpPr>
        <p:spPr>
          <a:xfrm>
            <a:off x="8785551" y="5918119"/>
            <a:ext cx="1323977" cy="597918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80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98" y="376797"/>
            <a:ext cx="5898465" cy="625475"/>
          </a:xfrm>
        </p:spPr>
        <p:txBody>
          <a:bodyPr/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Arbetsmiljöstatistik i KIA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528" y="1104070"/>
            <a:ext cx="5657207" cy="51132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5"/>
          <a:srcRect b="49350"/>
          <a:stretch/>
        </p:blipFill>
        <p:spPr>
          <a:xfrm>
            <a:off x="5818735" y="877470"/>
            <a:ext cx="5954499" cy="37650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Bildobjekt 13"/>
          <p:cNvPicPr>
            <a:picLocks noChangeAspect="1"/>
          </p:cNvPicPr>
          <p:nvPr/>
        </p:nvPicPr>
        <p:blipFill rotWithShape="1">
          <a:blip r:embed="rId5"/>
          <a:srcRect t="52471"/>
          <a:stretch/>
        </p:blipFill>
        <p:spPr>
          <a:xfrm>
            <a:off x="4645128" y="2974831"/>
            <a:ext cx="4749039" cy="28178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0939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09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99BD4-BA35-CC4B-1D8C-058F5677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3411" y="2362396"/>
            <a:ext cx="5898465" cy="625475"/>
          </a:xfrm>
        </p:spPr>
        <p:txBody>
          <a:bodyPr/>
          <a:lstStyle/>
          <a:p>
            <a:pPr algn="ctr"/>
            <a:r>
              <a:rPr lang="sv-S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Så här tar du fram statistik från </a:t>
            </a:r>
            <a:r>
              <a:rPr lang="sv-SE" sz="5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Adato</a:t>
            </a:r>
            <a:endParaRPr lang="sv-S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6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19" y="424634"/>
            <a:ext cx="5898465" cy="625475"/>
          </a:xfrm>
        </p:spPr>
        <p:txBody>
          <a:bodyPr/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Statistik i </a:t>
            </a:r>
            <a:r>
              <a:rPr lang="sv-S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Adato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70417" t="9815" b="46482"/>
          <a:stretch/>
        </p:blipFill>
        <p:spPr>
          <a:xfrm>
            <a:off x="235276" y="1185645"/>
            <a:ext cx="4057650" cy="3371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6058" y="3519578"/>
            <a:ext cx="9719219" cy="2249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ruta 8"/>
          <p:cNvSpPr txBox="1"/>
          <p:nvPr/>
        </p:nvSpPr>
        <p:spPr>
          <a:xfrm>
            <a:off x="379994" y="1324561"/>
            <a:ext cx="883920" cy="369332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Steg 1</a:t>
            </a:r>
          </a:p>
        </p:txBody>
      </p:sp>
      <p:sp>
        <p:nvSpPr>
          <p:cNvPr id="12" name="textruta 11"/>
          <p:cNvSpPr txBox="1"/>
          <p:nvPr/>
        </p:nvSpPr>
        <p:spPr>
          <a:xfrm>
            <a:off x="7280181" y="3076072"/>
            <a:ext cx="883920" cy="369332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Steg 2</a:t>
            </a:r>
          </a:p>
        </p:txBody>
      </p:sp>
      <p:sp>
        <p:nvSpPr>
          <p:cNvPr id="16" name="Ellips 15"/>
          <p:cNvSpPr/>
          <p:nvPr/>
        </p:nvSpPr>
        <p:spPr>
          <a:xfrm>
            <a:off x="379994" y="2424126"/>
            <a:ext cx="2301240" cy="592416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" name="Ellips 16"/>
          <p:cNvSpPr/>
          <p:nvPr/>
        </p:nvSpPr>
        <p:spPr>
          <a:xfrm>
            <a:off x="3239363" y="1109280"/>
            <a:ext cx="962025" cy="887730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8" name="Bildobjekt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9570" y="3492856"/>
            <a:ext cx="9719219" cy="22492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0" name="Ellips 19"/>
          <p:cNvSpPr/>
          <p:nvPr/>
        </p:nvSpPr>
        <p:spPr>
          <a:xfrm>
            <a:off x="7397223" y="3571028"/>
            <a:ext cx="2470785" cy="764586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1" name="Bildobjekt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84820" y="6067028"/>
            <a:ext cx="1767993" cy="4724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" name="Ellips 22"/>
          <p:cNvSpPr/>
          <p:nvPr/>
        </p:nvSpPr>
        <p:spPr>
          <a:xfrm>
            <a:off x="7934277" y="6007060"/>
            <a:ext cx="983057" cy="592416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4" name="Ellips 23"/>
          <p:cNvSpPr/>
          <p:nvPr/>
        </p:nvSpPr>
        <p:spPr>
          <a:xfrm>
            <a:off x="8769756" y="6007060"/>
            <a:ext cx="983057" cy="592416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7" name="textruta 26"/>
          <p:cNvSpPr txBox="1"/>
          <p:nvPr/>
        </p:nvSpPr>
        <p:spPr>
          <a:xfrm>
            <a:off x="6563639" y="6007060"/>
            <a:ext cx="1440180" cy="369332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Steg 3+4</a:t>
            </a:r>
          </a:p>
        </p:txBody>
      </p:sp>
      <p:sp>
        <p:nvSpPr>
          <p:cNvPr id="28" name="Platshållare för text 3"/>
          <p:cNvSpPr>
            <a:spLocks noGrp="1"/>
          </p:cNvSpPr>
          <p:nvPr>
            <p:ph type="body" sz="quarter" idx="4294967295"/>
          </p:nvPr>
        </p:nvSpPr>
        <p:spPr>
          <a:xfrm>
            <a:off x="7224116" y="532459"/>
            <a:ext cx="4335280" cy="1137145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sv-SE" b="1" dirty="0" smtClean="0"/>
              <a:t>Statistik för sjukdomstyper och sjukdomsorsaker i </a:t>
            </a:r>
            <a:r>
              <a:rPr lang="sv-SE" b="1" dirty="0" err="1" smtClean="0"/>
              <a:t>Adato</a:t>
            </a:r>
            <a:endParaRPr lang="sv-SE" b="1" dirty="0" smtClean="0"/>
          </a:p>
          <a:p>
            <a:r>
              <a:rPr lang="sv-SE" b="0" dirty="0"/>
              <a:t>B</a:t>
            </a:r>
            <a:r>
              <a:rPr lang="sv-SE" b="0" dirty="0" smtClean="0"/>
              <a:t>ygger på information i </a:t>
            </a:r>
            <a:r>
              <a:rPr lang="sv-SE" b="0" dirty="0" err="1" smtClean="0"/>
              <a:t>rehabärenden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227252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98" y="376797"/>
            <a:ext cx="5898465" cy="625475"/>
          </a:xfrm>
        </p:spPr>
        <p:txBody>
          <a:bodyPr/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Statistik i </a:t>
            </a:r>
            <a:r>
              <a:rPr lang="sv-SE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Adato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/>
          <a:srcRect b="8955"/>
          <a:stretch/>
        </p:blipFill>
        <p:spPr>
          <a:xfrm>
            <a:off x="6218881" y="376797"/>
            <a:ext cx="5236998" cy="5653653"/>
          </a:xfrm>
          <a:prstGeom prst="rect">
            <a:avLst/>
          </a:prstGeom>
        </p:spPr>
      </p:pic>
      <p:sp>
        <p:nvSpPr>
          <p:cNvPr id="8" name="Platshållare för text 3"/>
          <p:cNvSpPr>
            <a:spLocks noGrp="1"/>
          </p:cNvSpPr>
          <p:nvPr>
            <p:ph type="body" sz="quarter" idx="4294967295"/>
          </p:nvPr>
        </p:nvSpPr>
        <p:spPr>
          <a:xfrm>
            <a:off x="544901" y="1622618"/>
            <a:ext cx="3440430" cy="1390008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sv-SE" b="1" dirty="0" smtClean="0"/>
              <a:t>Statistik för sjukdomstyper och sjukdomsorsaker i </a:t>
            </a:r>
            <a:r>
              <a:rPr lang="sv-SE" b="1" dirty="0" err="1" smtClean="0"/>
              <a:t>Adato</a:t>
            </a:r>
            <a:endParaRPr lang="sv-SE" b="1" dirty="0" smtClean="0"/>
          </a:p>
          <a:p>
            <a:r>
              <a:rPr lang="sv-SE" b="0" dirty="0"/>
              <a:t>B</a:t>
            </a:r>
            <a:r>
              <a:rPr lang="sv-SE" b="0" dirty="0" smtClean="0"/>
              <a:t>ygger på information i </a:t>
            </a:r>
            <a:r>
              <a:rPr lang="sv-SE" b="0" dirty="0" err="1" smtClean="0"/>
              <a:t>rehabärenden</a:t>
            </a:r>
            <a:endParaRPr lang="sv-SE" b="0" dirty="0"/>
          </a:p>
        </p:txBody>
      </p:sp>
    </p:spTree>
    <p:extLst>
      <p:ext uri="{BB962C8B-B14F-4D97-AF65-F5344CB8AC3E}">
        <p14:creationId xmlns:p14="http://schemas.microsoft.com/office/powerpoint/2010/main" val="226884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09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99BD4-BA35-CC4B-1D8C-058F5677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8188" y="2621188"/>
            <a:ext cx="7169407" cy="625475"/>
          </a:xfrm>
        </p:spPr>
        <p:txBody>
          <a:bodyPr/>
          <a:lstStyle/>
          <a:p>
            <a:pPr algn="ctr"/>
            <a:r>
              <a:rPr lang="sv-S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Så här gör du allmän riskbedömning i KIA</a:t>
            </a:r>
            <a:endParaRPr lang="sv-S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74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Stöd vid allmän riskbedömning</a:t>
            </a: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2" r="3502"/>
          <a:stretch>
            <a:fillRect/>
          </a:stretch>
        </p:blipFill>
        <p:spPr>
          <a:xfrm rot="5400000">
            <a:off x="-663575" y="663575"/>
            <a:ext cx="6858000" cy="5530850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2"/>
            <a:ext cx="5590900" cy="4447517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sv-SE" dirty="0"/>
              <a:t>Vilka är våra största risker? Fysiska, sociala och </a:t>
            </a:r>
            <a:r>
              <a:rPr lang="sv-SE" dirty="0" smtClean="0"/>
              <a:t>organisatoriska</a:t>
            </a:r>
            <a:endParaRPr lang="sv-SE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Vilka </a:t>
            </a:r>
            <a:r>
              <a:rPr lang="sv-SE" dirty="0"/>
              <a:t>risker är störst och bör prioriteras i vårt fortsatta arbete? </a:t>
            </a:r>
            <a:endParaRPr lang="sv-SE" dirty="0" smtClean="0"/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Vilka </a:t>
            </a:r>
            <a:r>
              <a:rPr lang="sv-SE" dirty="0"/>
              <a:t>åtgärder tror vi </a:t>
            </a:r>
            <a:r>
              <a:rPr lang="sv-SE" dirty="0" smtClean="0"/>
              <a:t>på?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När </a:t>
            </a:r>
            <a:r>
              <a:rPr lang="sv-SE" dirty="0"/>
              <a:t>ska åtgärderna vara genomförda och vem ansvarar för </a:t>
            </a:r>
            <a:r>
              <a:rPr lang="sv-SE" dirty="0" smtClean="0"/>
              <a:t>det?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>
                <a:solidFill>
                  <a:srgbClr val="FF0000"/>
                </a:solidFill>
              </a:rPr>
              <a:t>Hur/när </a:t>
            </a:r>
            <a:r>
              <a:rPr lang="sv-SE" dirty="0">
                <a:solidFill>
                  <a:srgbClr val="FF0000"/>
                </a:solidFill>
              </a:rPr>
              <a:t>följer vi upp att genomförda åtgärder haft önskad </a:t>
            </a:r>
            <a:r>
              <a:rPr lang="sv-SE" dirty="0" smtClean="0">
                <a:solidFill>
                  <a:srgbClr val="FF0000"/>
                </a:solidFill>
              </a:rPr>
              <a:t>effekt?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Se </a:t>
            </a:r>
            <a:r>
              <a:rPr lang="sv-SE" dirty="0"/>
              <a:t>gärna föregående års riskbedömningar som vägledning, men glöm inte att se till aktuell statistik dessutom!</a:t>
            </a:r>
          </a:p>
        </p:txBody>
      </p:sp>
    </p:spTree>
    <p:extLst>
      <p:ext uri="{BB962C8B-B14F-4D97-AF65-F5344CB8AC3E}">
        <p14:creationId xmlns:p14="http://schemas.microsoft.com/office/powerpoint/2010/main" val="2513144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ektangel med rundade hörn 1"/>
          <p:cNvSpPr/>
          <p:nvPr/>
        </p:nvSpPr>
        <p:spPr>
          <a:xfrm>
            <a:off x="1101724" y="1233577"/>
            <a:ext cx="2582025" cy="4863439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ektangel med rundade hörn 5"/>
          <p:cNvSpPr/>
          <p:nvPr/>
        </p:nvSpPr>
        <p:spPr>
          <a:xfrm>
            <a:off x="7355665" y="1233578"/>
            <a:ext cx="2582025" cy="3786996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Rektangel med rundade hörn 6"/>
          <p:cNvSpPr/>
          <p:nvPr/>
        </p:nvSpPr>
        <p:spPr>
          <a:xfrm>
            <a:off x="4228694" y="1233578"/>
            <a:ext cx="2582025" cy="2976114"/>
          </a:xfrm>
          <a:prstGeom prst="roundRect">
            <a:avLst/>
          </a:prstGeom>
          <a:solidFill>
            <a:srgbClr val="FFD147">
              <a:alpha val="40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textruta 12"/>
          <p:cNvSpPr txBox="1"/>
          <p:nvPr/>
        </p:nvSpPr>
        <p:spPr>
          <a:xfrm>
            <a:off x="1101725" y="1233577"/>
            <a:ext cx="258202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Fysiska faktorer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Dåligt </a:t>
            </a:r>
            <a:r>
              <a:rPr lang="sv-SE" dirty="0"/>
              <a:t>fungerande IT-system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Trasiga </a:t>
            </a:r>
            <a:r>
              <a:rPr lang="sv-SE" dirty="0"/>
              <a:t>maskiner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Brister </a:t>
            </a:r>
            <a:r>
              <a:rPr lang="sv-SE" dirty="0"/>
              <a:t>i lyftanordningar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Bristfällig </a:t>
            </a:r>
            <a:r>
              <a:rPr lang="sv-SE" dirty="0"/>
              <a:t>skyddsutrustning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Ventilation</a:t>
            </a:r>
            <a:endParaRPr lang="sv-SE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Fukt </a:t>
            </a:r>
            <a:r>
              <a:rPr lang="sv-SE" dirty="0"/>
              <a:t>och mögel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Dålig </a:t>
            </a:r>
            <a:r>
              <a:rPr lang="sv-SE" dirty="0"/>
              <a:t>belysning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Höga </a:t>
            </a:r>
            <a:r>
              <a:rPr lang="sv-SE" dirty="0"/>
              <a:t>ljudnivåer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Tunga </a:t>
            </a:r>
            <a:r>
              <a:rPr lang="sv-SE" dirty="0"/>
              <a:t>lyft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Arbete </a:t>
            </a:r>
            <a:r>
              <a:rPr lang="sv-SE" dirty="0"/>
              <a:t>i obekväma ställningar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Farliga </a:t>
            </a:r>
            <a:r>
              <a:rPr lang="sv-SE" dirty="0"/>
              <a:t>kemikalier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Smitta</a:t>
            </a:r>
            <a:endParaRPr lang="sv-SE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sv-SE" dirty="0" smtClean="0"/>
              <a:t> Halt </a:t>
            </a:r>
            <a:r>
              <a:rPr lang="sv-SE" dirty="0"/>
              <a:t>eller hårt underlag</a:t>
            </a:r>
          </a:p>
          <a:p>
            <a:pPr algn="ctr"/>
            <a:endParaRPr lang="sv-SE" b="1" dirty="0"/>
          </a:p>
          <a:p>
            <a:pPr algn="ctr"/>
            <a:endParaRPr lang="sv-SE" dirty="0"/>
          </a:p>
        </p:txBody>
      </p:sp>
      <p:sp>
        <p:nvSpPr>
          <p:cNvPr id="11" name="textruta 10"/>
          <p:cNvSpPr txBox="1"/>
          <p:nvPr/>
        </p:nvSpPr>
        <p:spPr>
          <a:xfrm>
            <a:off x="4228693" y="1233577"/>
            <a:ext cx="258202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Sociala faktorer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Samarbetssvårigheter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Konflikter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Kränkande särbehandling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Bristande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Kränkningar och hot på sociala medier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Hotfulla situationer</a:t>
            </a:r>
          </a:p>
          <a:p>
            <a:pPr algn="ctr"/>
            <a:endParaRPr lang="sv-SE" b="1" dirty="0"/>
          </a:p>
          <a:p>
            <a:pPr algn="ctr"/>
            <a:endParaRPr lang="sv-SE" dirty="0"/>
          </a:p>
        </p:txBody>
      </p:sp>
      <p:sp>
        <p:nvSpPr>
          <p:cNvPr id="12" name="textruta 11"/>
          <p:cNvSpPr txBox="1"/>
          <p:nvPr/>
        </p:nvSpPr>
        <p:spPr>
          <a:xfrm>
            <a:off x="7355665" y="1233577"/>
            <a:ext cx="258202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Organisatoriska faktorer</a:t>
            </a:r>
            <a:endParaRPr lang="sv-SE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Långvarig och ohälsosam arbetsbelastning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För lite tid till återhämtning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Bristande kommunikation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Bristande ledning och styrning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Otydlighet i roller och ansvar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dirty="0"/>
              <a:t>Bristande kunskaper</a:t>
            </a:r>
          </a:p>
          <a:p>
            <a:pPr algn="ctr"/>
            <a:endParaRPr lang="sv-SE" dirty="0"/>
          </a:p>
        </p:txBody>
      </p:sp>
      <p:sp>
        <p:nvSpPr>
          <p:cNvPr id="3" name="Rubrik 1">
            <a:extLst>
              <a:ext uri="{FF2B5EF4-FFF2-40B4-BE49-F238E27FC236}">
                <a16:creationId xmlns:a16="http://schemas.microsoft.com/office/drawing/2014/main" id="{80027BD2-99FB-D46D-52CE-D12ACFE8A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1229" y="455191"/>
            <a:ext cx="5898465" cy="625475"/>
          </a:xfrm>
        </p:spPr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Olika typer av risker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98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98" y="376797"/>
            <a:ext cx="5898465" cy="625475"/>
          </a:xfrm>
        </p:spPr>
        <p:txBody>
          <a:bodyPr/>
          <a:lstStyle/>
          <a:p>
            <a:r>
              <a:rPr lang="sv-SE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Riskhantering KIA</a:t>
            </a:r>
            <a:endParaRPr lang="sv-SE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Bildobjekt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36" y="966260"/>
            <a:ext cx="9270799" cy="50105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llips 9"/>
          <p:cNvSpPr/>
          <p:nvPr/>
        </p:nvSpPr>
        <p:spPr>
          <a:xfrm>
            <a:off x="2907642" y="966260"/>
            <a:ext cx="1224410" cy="564805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4"/>
          <a:srcRect l="12575" t="47229" r="47787" b="18969"/>
          <a:stretch/>
        </p:blipFill>
        <p:spPr>
          <a:xfrm>
            <a:off x="4631136" y="3472136"/>
            <a:ext cx="5221356" cy="25046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Ellips 11"/>
          <p:cNvSpPr/>
          <p:nvPr/>
        </p:nvSpPr>
        <p:spPr>
          <a:xfrm>
            <a:off x="4631136" y="4500257"/>
            <a:ext cx="3906392" cy="645795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Ellips 13"/>
          <p:cNvSpPr/>
          <p:nvPr/>
        </p:nvSpPr>
        <p:spPr>
          <a:xfrm>
            <a:off x="6996707" y="2692055"/>
            <a:ext cx="1289684" cy="645795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324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pic>
        <p:nvPicPr>
          <p:cNvPr id="13" name="Bildobjekt 12"/>
          <p:cNvPicPr>
            <a:picLocks noChangeAspect="1"/>
          </p:cNvPicPr>
          <p:nvPr/>
        </p:nvPicPr>
        <p:blipFill rotWithShape="1">
          <a:blip r:embed="rId3"/>
          <a:srcRect b="9002"/>
          <a:stretch/>
        </p:blipFill>
        <p:spPr>
          <a:xfrm>
            <a:off x="393366" y="181989"/>
            <a:ext cx="9570143" cy="60012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5603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F79B56-4687-F31F-74F1-7033809DF0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6404CDD-96AD-168F-7B2F-725C45C02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 block för återkommande SAM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EB7346A-4078-4E6C-F196-D8816FE830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5254469" cy="3811588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1 mars – 15 juni: Säkerställa vårt systematiska arbetsmiljöarbete</a:t>
            </a:r>
          </a:p>
          <a:p>
            <a:endParaRPr lang="sv-SE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 smtClean="0"/>
              <a:t>1 oktober – 31 december: Undersöka och förbättra vår arbetsmiljö</a:t>
            </a:r>
            <a:endParaRPr lang="sv-SE" sz="2400" dirty="0"/>
          </a:p>
        </p:txBody>
      </p:sp>
      <p:pic>
        <p:nvPicPr>
          <p:cNvPr id="8" name="Platshållare för bild 7" descr="En bild som visar utomhus, moln, vatten, gräs&#10;&#10;AI-genererat innehåll kan vara felaktigt.">
            <a:extLst>
              <a:ext uri="{FF2B5EF4-FFF2-40B4-BE49-F238E27FC236}">
                <a16:creationId xmlns:a16="http://schemas.microsoft.com/office/drawing/2014/main" id="{63DCF8CA-AA43-C74B-F9E5-C9C3D1B83E45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63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54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B091">
            <a:alpha val="2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99BD4-BA35-CC4B-1D8C-058F5677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68354" y="2578056"/>
            <a:ext cx="7169407" cy="625475"/>
          </a:xfrm>
        </p:spPr>
        <p:txBody>
          <a:bodyPr/>
          <a:lstStyle/>
          <a:p>
            <a:pPr algn="ctr"/>
            <a:r>
              <a:rPr lang="sv-S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Så här genomför du OSA-enkäten</a:t>
            </a:r>
            <a:endParaRPr lang="sv-S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65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7BD-56A0-A75E-970E-3E570D66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A331CB-196C-C729-7790-164B500B1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OSA-rutinen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808332A-39B1-F30F-FADD-F7C8C67E95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5898465" cy="3811588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Du </a:t>
            </a:r>
            <a:r>
              <a:rPr lang="sv-SE" dirty="0"/>
              <a:t>som chef får en enkätlänk och resultatlänk skickad till </a:t>
            </a:r>
            <a:r>
              <a:rPr lang="sv-SE" dirty="0" smtClean="0"/>
              <a:t>dig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Du </a:t>
            </a:r>
            <a:r>
              <a:rPr lang="sv-SE" dirty="0"/>
              <a:t>skickar enkätlänken till dina medarbetare precis som du själv </a:t>
            </a:r>
            <a:r>
              <a:rPr lang="sv-SE" dirty="0" smtClean="0"/>
              <a:t>önskar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Gemensam </a:t>
            </a:r>
            <a:r>
              <a:rPr lang="sv-SE" dirty="0"/>
              <a:t>deadline är 15 november (beslutad i KFLG), men du kan besluta om tidigare deadline om du </a:t>
            </a:r>
            <a:r>
              <a:rPr lang="sv-SE" dirty="0" smtClean="0"/>
              <a:t>vill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Du </a:t>
            </a:r>
            <a:r>
              <a:rPr lang="sv-SE" dirty="0"/>
              <a:t>får ditt resultat genom att följa resultatlänken precis som </a:t>
            </a:r>
            <a:r>
              <a:rPr lang="sv-SE" dirty="0" smtClean="0"/>
              <a:t>tidigare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Kommunledningskontoret </a:t>
            </a:r>
            <a:r>
              <a:rPr lang="sv-SE" dirty="0"/>
              <a:t>sammanställer allas resultat genom att använda de centralt sparade </a:t>
            </a:r>
            <a:r>
              <a:rPr lang="sv-SE" dirty="0" smtClean="0"/>
              <a:t>resultatlänkarna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Du </a:t>
            </a:r>
            <a:r>
              <a:rPr lang="sv-SE" dirty="0"/>
              <a:t>analyserar och jobbar med dina resultat precis som </a:t>
            </a:r>
            <a:r>
              <a:rPr lang="sv-SE" dirty="0" smtClean="0"/>
              <a:t>tidigare</a:t>
            </a:r>
          </a:p>
          <a:p>
            <a:pPr marL="342900" lvl="0" indent="-342900">
              <a:buFont typeface="+mj-lt"/>
              <a:buAutoNum type="arabicPeriod"/>
            </a:pPr>
            <a:r>
              <a:rPr lang="sv-SE" dirty="0" smtClean="0"/>
              <a:t>Kommunledningskontoret </a:t>
            </a:r>
            <a:r>
              <a:rPr lang="sv-SE" dirty="0"/>
              <a:t>sammanställer resultat till central nivå (nytt from 2023)</a:t>
            </a:r>
          </a:p>
        </p:txBody>
      </p:sp>
      <p:pic>
        <p:nvPicPr>
          <p:cNvPr id="16" name="Platshållare för bild 15" descr="En bild som visar utomhus, gräs, himmel, träd&#10;&#10;AI-genererat innehåll kan vara felaktigt.">
            <a:extLst>
              <a:ext uri="{FF2B5EF4-FFF2-40B4-BE49-F238E27FC236}">
                <a16:creationId xmlns:a16="http://schemas.microsoft.com/office/drawing/2014/main" id="{7D270707-0219-443A-7921-300EE63E1D9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8" b="866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6823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7BD-56A0-A75E-970E-3E570D66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66" y="1246900"/>
            <a:ext cx="7435969" cy="4748604"/>
          </a:xfrm>
          <a:prstGeom prst="rect">
            <a:avLst/>
          </a:prstGeom>
        </p:spPr>
      </p:pic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50167" y="349182"/>
            <a:ext cx="5898465" cy="625475"/>
          </a:xfrm>
        </p:spPr>
        <p:txBody>
          <a:bodyPr/>
          <a:lstStyle/>
          <a:p>
            <a:r>
              <a:rPr lang="sv-SE" dirty="0" err="1" smtClean="0"/>
              <a:t>Prevent</a:t>
            </a:r>
            <a:r>
              <a:rPr lang="sv-SE" dirty="0" smtClean="0"/>
              <a:t> OSA-enkät</a:t>
            </a:r>
            <a:endParaRPr lang="sv-SE" dirty="0"/>
          </a:p>
        </p:txBody>
      </p:sp>
      <p:sp>
        <p:nvSpPr>
          <p:cNvPr id="10" name="Platshållare för text 5"/>
          <p:cNvSpPr txBox="1">
            <a:spLocks/>
          </p:cNvSpPr>
          <p:nvPr/>
        </p:nvSpPr>
        <p:spPr>
          <a:xfrm>
            <a:off x="7877548" y="1246900"/>
            <a:ext cx="3466188" cy="27517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Följ instruktionerna på </a:t>
            </a:r>
            <a:r>
              <a:rPr lang="sv-SE" dirty="0" err="1" smtClean="0">
                <a:hlinkClick r:id="rId3"/>
              </a:rPr>
              <a:t>Prevents</a:t>
            </a:r>
            <a:r>
              <a:rPr lang="sv-SE" dirty="0" smtClean="0">
                <a:hlinkClick r:id="rId3"/>
              </a:rPr>
              <a:t> hemsida</a:t>
            </a:r>
            <a:endParaRPr lang="sv-SE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dirty="0" smtClean="0"/>
              <a:t>gällande ”2 Planera” och ”4 Resultat och åtgärder”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16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sv-SE" sz="1600" dirty="0" smtClean="0"/>
              <a:t>Dokumentera resultat + åtgärder i KIA (mallen OSA-enkät resultat och åtgärder)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277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DA7BD-56A0-A75E-970E-3E570D6697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250167" y="349182"/>
            <a:ext cx="5898465" cy="625475"/>
          </a:xfrm>
        </p:spPr>
        <p:txBody>
          <a:bodyPr/>
          <a:lstStyle/>
          <a:p>
            <a:r>
              <a:rPr lang="sv-SE" dirty="0" smtClean="0"/>
              <a:t>Lägg tid på förberedelser</a:t>
            </a:r>
            <a:endParaRPr lang="sv-SE" dirty="0"/>
          </a:p>
        </p:txBody>
      </p:sp>
      <p:sp>
        <p:nvSpPr>
          <p:cNvPr id="6" name="Platshållare för text 3"/>
          <p:cNvSpPr>
            <a:spLocks noGrp="1"/>
          </p:cNvSpPr>
          <p:nvPr>
            <p:ph type="body" sz="quarter" idx="17"/>
          </p:nvPr>
        </p:nvSpPr>
        <p:spPr>
          <a:xfrm>
            <a:off x="536709" y="1223465"/>
            <a:ext cx="8417510" cy="4763267"/>
          </a:xfrm>
          <a:prstGeom prst="rect">
            <a:avLst/>
          </a:prstGeo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 smtClean="0"/>
              <a:t>Be dina medarbetare att tänka på skalan som </a:t>
            </a:r>
            <a:r>
              <a:rPr lang="sv-SE" sz="1800" b="1" i="1" dirty="0" smtClean="0"/>
              <a:t>procentuell</a:t>
            </a:r>
            <a:r>
              <a:rPr lang="sv-SE" sz="1800" b="1" dirty="0" smtClean="0"/>
              <a:t>. </a:t>
            </a:r>
          </a:p>
          <a:p>
            <a:pPr marL="457200" lvl="1" indent="0">
              <a:buNone/>
            </a:pPr>
            <a:r>
              <a:rPr lang="sv-SE" sz="1800" dirty="0" smtClean="0"/>
              <a:t>Ex: ”Min arbetsbelastning är acceptabel” Svaret kan vara att det stämmer till 85 % av tiden</a:t>
            </a:r>
          </a:p>
          <a:p>
            <a:pPr marL="457200" lvl="1" indent="0">
              <a:buNone/>
            </a:pPr>
            <a:endParaRPr lang="sv-SE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b="1" dirty="0" smtClean="0"/>
              <a:t>Berätta hur skalan tolkas:</a:t>
            </a:r>
          </a:p>
          <a:p>
            <a:pPr marL="457200" lvl="1" indent="0">
              <a:buNone/>
            </a:pPr>
            <a:r>
              <a:rPr lang="sv-SE" sz="1800" dirty="0" smtClean="0"/>
              <a:t>67–100 </a:t>
            </a:r>
            <a:r>
              <a:rPr lang="sv-SE" sz="1800" dirty="0"/>
              <a:t>bra/mycket bra resultat</a:t>
            </a:r>
          </a:p>
          <a:p>
            <a:pPr marL="457200" lvl="1" indent="0">
              <a:buNone/>
            </a:pPr>
            <a:r>
              <a:rPr lang="sv-SE" sz="1800" dirty="0"/>
              <a:t>34–66 lågt/halvbra resultat</a:t>
            </a:r>
          </a:p>
          <a:p>
            <a:pPr marL="457200" lvl="1" indent="0">
              <a:buNone/>
            </a:pPr>
            <a:r>
              <a:rPr lang="sv-SE" sz="1800" dirty="0"/>
              <a:t>0–33 mycket lågt </a:t>
            </a:r>
            <a:r>
              <a:rPr lang="sv-SE" sz="1800" dirty="0" smtClean="0"/>
              <a:t>resultat</a:t>
            </a:r>
          </a:p>
          <a:p>
            <a:pPr marL="457200" lvl="1" indent="0">
              <a:buNone/>
            </a:pPr>
            <a:endParaRPr lang="sv-SE" sz="1400" dirty="0" smtClean="0"/>
          </a:p>
          <a:p>
            <a:endParaRPr lang="sv-SE" sz="1400" dirty="0"/>
          </a:p>
        </p:txBody>
      </p:sp>
      <p:pic>
        <p:nvPicPr>
          <p:cNvPr id="8" name="Bildobjekt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48" y="4606506"/>
            <a:ext cx="8603410" cy="138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96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3D1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666C3BD-9CFD-4EE2-B951-EC5A4793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212" y="2362395"/>
            <a:ext cx="6819109" cy="625475"/>
          </a:xfrm>
        </p:spPr>
        <p:txBody>
          <a:bodyPr/>
          <a:lstStyle/>
          <a:p>
            <a:pPr algn="ctr"/>
            <a:r>
              <a:rPr lang="sv-S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Så här gör du skyddsrond i KIA</a:t>
            </a:r>
            <a:endParaRPr lang="sv-S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065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220" y="-20722"/>
            <a:ext cx="10377451" cy="606384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 rotWithShape="1">
          <a:blip r:embed="rId4"/>
          <a:srcRect l="16249" t="42531" r="30278" b="13025"/>
          <a:stretch/>
        </p:blipFill>
        <p:spPr>
          <a:xfrm>
            <a:off x="5840021" y="3499345"/>
            <a:ext cx="5256650" cy="24576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Ellips 7"/>
          <p:cNvSpPr/>
          <p:nvPr/>
        </p:nvSpPr>
        <p:spPr>
          <a:xfrm>
            <a:off x="5830776" y="3932055"/>
            <a:ext cx="2888674" cy="796117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Ellips 8"/>
          <p:cNvSpPr/>
          <p:nvPr/>
        </p:nvSpPr>
        <p:spPr>
          <a:xfrm>
            <a:off x="7609982" y="2184399"/>
            <a:ext cx="1289684" cy="645795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Ellips 9"/>
          <p:cNvSpPr/>
          <p:nvPr/>
        </p:nvSpPr>
        <p:spPr>
          <a:xfrm>
            <a:off x="2804125" y="0"/>
            <a:ext cx="1289684" cy="645795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27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225" y="17577"/>
            <a:ext cx="11092775" cy="5965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574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KIA-tips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sv-SE" b="1" dirty="0" smtClean="0"/>
              <a:t>Lathund för riskbedömning?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Klicka på HJÄLP-knappen i KIA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b="1" dirty="0"/>
          </a:p>
          <a:p>
            <a:r>
              <a:rPr lang="sv-SE" b="1" dirty="0" smtClean="0"/>
              <a:t>Se alla mina åtgärder i KIA?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smtClean="0"/>
              <a:t>Klicka på </a:t>
            </a:r>
            <a:r>
              <a:rPr lang="sv-SE" i="1" dirty="0" err="1" smtClean="0"/>
              <a:t>Handlinsplan</a:t>
            </a:r>
            <a:r>
              <a:rPr lang="sv-SE" i="1" dirty="0" smtClean="0"/>
              <a:t> </a:t>
            </a:r>
            <a:r>
              <a:rPr lang="sv-SE" dirty="0" smtClean="0"/>
              <a:t>&gt; </a:t>
            </a:r>
            <a:r>
              <a:rPr lang="sv-SE" i="1" dirty="0" smtClean="0"/>
              <a:t>Åtgärder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hlinkClick r:id="rId2"/>
              </a:rPr>
              <a:t>Utbildning i KIA från </a:t>
            </a:r>
            <a:r>
              <a:rPr lang="sv-SE" dirty="0" err="1">
                <a:hlinkClick r:id="rId2"/>
              </a:rPr>
              <a:t>afa</a:t>
            </a:r>
            <a:endParaRPr lang="sv-SE" dirty="0"/>
          </a:p>
          <a:p>
            <a:endParaRPr lang="sv-SE" b="1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60731" t="9112" r="14344" b="76431"/>
          <a:stretch/>
        </p:blipFill>
        <p:spPr>
          <a:xfrm>
            <a:off x="450215" y="495831"/>
            <a:ext cx="5018931" cy="16374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Bildobjekt 7"/>
          <p:cNvPicPr>
            <a:picLocks noChangeAspect="1"/>
          </p:cNvPicPr>
          <p:nvPr/>
        </p:nvPicPr>
        <p:blipFill rotWithShape="1">
          <a:blip r:embed="rId3"/>
          <a:srcRect l="7869" t="9730" r="64051" b="67034"/>
          <a:stretch/>
        </p:blipFill>
        <p:spPr>
          <a:xfrm>
            <a:off x="450215" y="2693533"/>
            <a:ext cx="5018931" cy="23361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llips 9"/>
          <p:cNvSpPr/>
          <p:nvPr/>
        </p:nvSpPr>
        <p:spPr>
          <a:xfrm>
            <a:off x="3715284" y="1184279"/>
            <a:ext cx="1289684" cy="553773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Ellips 10"/>
          <p:cNvSpPr/>
          <p:nvPr/>
        </p:nvSpPr>
        <p:spPr>
          <a:xfrm>
            <a:off x="3202360" y="4178438"/>
            <a:ext cx="1025847" cy="417547"/>
          </a:xfrm>
          <a:prstGeom prst="ellipse">
            <a:avLst/>
          </a:prstGeom>
          <a:noFill/>
          <a:ln w="38100" cap="flat" cmpd="sng" algn="ctr">
            <a:solidFill>
              <a:srgbClr val="F7964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0" cap="none" spc="0" normalizeH="0" baseline="0" noProof="0" smtClean="0">
              <a:ln>
                <a:noFill/>
              </a:ln>
              <a:solidFill>
                <a:srgbClr val="F7964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183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smtClean="0"/>
              <a:t>Intresserad av mer statistik och siffror i KIA?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9" r="1719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3"/>
            <a:ext cx="6361526" cy="3142899"/>
          </a:xfrm>
        </p:spPr>
        <p:txBody>
          <a:bodyPr>
            <a:noAutofit/>
          </a:bodyPr>
          <a:lstStyle/>
          <a:p>
            <a:r>
              <a:rPr lang="sv-SE" sz="1800" dirty="0" smtClean="0"/>
              <a:t>I KIA hittar du nu en färdig rapport-mall. </a:t>
            </a:r>
          </a:p>
          <a:p>
            <a:r>
              <a:rPr lang="sv-SE" sz="1800" dirty="0" smtClean="0"/>
              <a:t>Rapporten bygger på rullande 12 månader och visar exempelvis: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/>
              <a:t>V</a:t>
            </a:r>
            <a:r>
              <a:rPr lang="sv-SE" sz="1800" dirty="0" smtClean="0"/>
              <a:t>ilka händelsetyper som rapporteras.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Vilken status händelser ligger på.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Händelser per månad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Skadeorsak / Risk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800" dirty="0" smtClean="0"/>
              <a:t>Händelser senaste 3 åren.</a:t>
            </a:r>
            <a:endParaRPr lang="sv-SE" sz="1800" dirty="0"/>
          </a:p>
          <a:p>
            <a:r>
              <a:rPr lang="sv-SE" sz="1800" dirty="0" smtClean="0"/>
              <a:t>Mallen hittar du i KIA under </a:t>
            </a:r>
            <a:r>
              <a:rPr lang="sv-SE" sz="1800" i="1" dirty="0" smtClean="0"/>
              <a:t>Rapporter </a:t>
            </a:r>
            <a:r>
              <a:rPr lang="sv-SE" sz="1800" dirty="0" smtClean="0"/>
              <a:t>&gt; </a:t>
            </a:r>
            <a:r>
              <a:rPr lang="sv-SE" sz="1800" i="1" dirty="0" smtClean="0"/>
              <a:t>Visa rapporter &gt; RAPPORTMALL för Östhammars Kommun rullande 12 månader</a:t>
            </a:r>
            <a:endParaRPr lang="sv-SE" sz="1800" dirty="0"/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9096" y="4836454"/>
            <a:ext cx="1533739" cy="1171739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0221" y="5140519"/>
            <a:ext cx="3439005" cy="638264"/>
          </a:xfrm>
          <a:prstGeom prst="rect">
            <a:avLst/>
          </a:prstGeom>
        </p:spPr>
      </p:pic>
      <p:sp>
        <p:nvSpPr>
          <p:cNvPr id="7" name="Ellips 6"/>
          <p:cNvSpPr/>
          <p:nvPr/>
        </p:nvSpPr>
        <p:spPr>
          <a:xfrm>
            <a:off x="5804510" y="5459651"/>
            <a:ext cx="1742910" cy="7165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Ellips 7"/>
          <p:cNvSpPr/>
          <p:nvPr/>
        </p:nvSpPr>
        <p:spPr>
          <a:xfrm>
            <a:off x="7749614" y="5422323"/>
            <a:ext cx="3462413" cy="536942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449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22" y="1002272"/>
            <a:ext cx="8805092" cy="5700200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9083614" y="3117963"/>
            <a:ext cx="2898476" cy="2441275"/>
          </a:xfrm>
        </p:spPr>
        <p:txBody>
          <a:bodyPr>
            <a:normAutofit/>
          </a:bodyPr>
          <a:lstStyle/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om vårt systematiska arbetsmiljöarbete (SAM) med </a:t>
            </a:r>
            <a:r>
              <a:rPr lang="sv-S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årshjul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och rutin återfinns under HR-sidan.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98" y="376797"/>
            <a:ext cx="5898465" cy="625475"/>
          </a:xfrm>
        </p:spPr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Var finns rutin och information?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Ellips 3"/>
          <p:cNvSpPr/>
          <p:nvPr/>
        </p:nvSpPr>
        <p:spPr>
          <a:xfrm>
            <a:off x="207034" y="923026"/>
            <a:ext cx="4761781" cy="415676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Rektangel 9"/>
          <p:cNvSpPr/>
          <p:nvPr/>
        </p:nvSpPr>
        <p:spPr>
          <a:xfrm>
            <a:off x="353683" y="1802921"/>
            <a:ext cx="1095555" cy="276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Rektangel 10"/>
          <p:cNvSpPr/>
          <p:nvPr/>
        </p:nvSpPr>
        <p:spPr>
          <a:xfrm>
            <a:off x="353683" y="3976651"/>
            <a:ext cx="1484642" cy="276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ektangel 11"/>
          <p:cNvSpPr/>
          <p:nvPr/>
        </p:nvSpPr>
        <p:spPr>
          <a:xfrm>
            <a:off x="237047" y="6097016"/>
            <a:ext cx="1601278" cy="276045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786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25299BD4-BA35-CC4B-1D8C-058F56775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434" y="688871"/>
            <a:ext cx="5898465" cy="625475"/>
          </a:xfrm>
        </p:spPr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Årshjulet finns i </a:t>
            </a:r>
            <a:r>
              <a:rPr lang="sv-SE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Stratsys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Platshållare för text 3">
            <a:extLst>
              <a:ext uri="{FF2B5EF4-FFF2-40B4-BE49-F238E27FC236}">
                <a16:creationId xmlns:a16="http://schemas.microsoft.com/office/drawing/2014/main" id="{F9BE33B1-7CA4-24E1-030D-5545FED5D6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5434" y="1410969"/>
            <a:ext cx="8976973" cy="245303"/>
          </a:xfrm>
        </p:spPr>
        <p:txBody>
          <a:bodyPr/>
          <a:lstStyle/>
          <a:p>
            <a:r>
              <a:rPr lang="sv-SE" sz="2400" dirty="0" smtClean="0"/>
              <a:t>Ligger på första sidan under </a:t>
            </a:r>
            <a:r>
              <a:rPr lang="sv-SE" sz="2400" b="1" dirty="0" smtClean="0"/>
              <a:t>Mitt arbete</a:t>
            </a:r>
            <a:endParaRPr lang="sv-SE" sz="2400" dirty="0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435" y="2294625"/>
            <a:ext cx="5541710" cy="4421487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644" y="2294625"/>
            <a:ext cx="3943900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med rundade hörn 8"/>
          <p:cNvSpPr/>
          <p:nvPr/>
        </p:nvSpPr>
        <p:spPr>
          <a:xfrm>
            <a:off x="4544641" y="1954302"/>
            <a:ext cx="2569687" cy="887507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Rektangel med rundade hörn 3"/>
          <p:cNvSpPr/>
          <p:nvPr/>
        </p:nvSpPr>
        <p:spPr>
          <a:xfrm>
            <a:off x="7681823" y="1963268"/>
            <a:ext cx="2532899" cy="878542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3" name="Rektangel med rundade hörn 2"/>
          <p:cNvSpPr/>
          <p:nvPr/>
        </p:nvSpPr>
        <p:spPr>
          <a:xfrm>
            <a:off x="858822" y="2010813"/>
            <a:ext cx="3072571" cy="830996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964249" y="2010813"/>
            <a:ext cx="28617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Gör en allmän riskbedömning i KIA med </a:t>
            </a:r>
            <a:r>
              <a:rPr lang="sv-SE" sz="1600" dirty="0" smtClean="0"/>
              <a:t>skyddsombud</a:t>
            </a:r>
            <a:endParaRPr lang="sv-SE" sz="1600" dirty="0"/>
          </a:p>
        </p:txBody>
      </p:sp>
      <p:sp>
        <p:nvSpPr>
          <p:cNvPr id="6" name="textruta 5"/>
          <p:cNvSpPr txBox="1"/>
          <p:nvPr/>
        </p:nvSpPr>
        <p:spPr>
          <a:xfrm>
            <a:off x="4615132" y="2010813"/>
            <a:ext cx="2398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Undersök organisatorisk och social arbetsmiljö</a:t>
            </a:r>
            <a:endParaRPr lang="sv-SE" sz="1600" dirty="0"/>
          </a:p>
        </p:txBody>
      </p:sp>
      <p:sp>
        <p:nvSpPr>
          <p:cNvPr id="10" name="textruta 9"/>
          <p:cNvSpPr txBox="1"/>
          <p:nvPr/>
        </p:nvSpPr>
        <p:spPr>
          <a:xfrm>
            <a:off x="7681823" y="1954303"/>
            <a:ext cx="2505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/>
              <a:t>Genomför skyddsronder tillsammans med skyddsombud</a:t>
            </a:r>
            <a:endParaRPr lang="sv-SE" sz="1600" dirty="0"/>
          </a:p>
        </p:txBody>
      </p:sp>
      <p:sp>
        <p:nvSpPr>
          <p:cNvPr id="12" name="Rektangel med rundade hörn 11"/>
          <p:cNvSpPr/>
          <p:nvPr/>
        </p:nvSpPr>
        <p:spPr>
          <a:xfrm>
            <a:off x="4544641" y="3216536"/>
            <a:ext cx="2532899" cy="3219617"/>
          </a:xfrm>
          <a:prstGeom prst="roundRect">
            <a:avLst/>
          </a:prstGeom>
          <a:solidFill>
            <a:srgbClr val="C3B091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3" name="Rektangel med rundade hörn 12"/>
          <p:cNvSpPr/>
          <p:nvPr/>
        </p:nvSpPr>
        <p:spPr>
          <a:xfrm>
            <a:off x="7681823" y="3216536"/>
            <a:ext cx="2532899" cy="3219617"/>
          </a:xfrm>
          <a:prstGeom prst="roundRect">
            <a:avLst/>
          </a:prstGeom>
          <a:solidFill>
            <a:srgbClr val="4E798B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4" name="Rektangel med rundade hörn 13"/>
          <p:cNvSpPr/>
          <p:nvPr/>
        </p:nvSpPr>
        <p:spPr>
          <a:xfrm>
            <a:off x="858822" y="3216536"/>
            <a:ext cx="3072571" cy="3219617"/>
          </a:xfrm>
          <a:prstGeom prst="roundRect">
            <a:avLst/>
          </a:prstGeom>
          <a:solidFill>
            <a:srgbClr val="FFD14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5" name="textruta 14"/>
          <p:cNvSpPr txBox="1"/>
          <p:nvPr/>
        </p:nvSpPr>
        <p:spPr>
          <a:xfrm>
            <a:off x="964248" y="3389165"/>
            <a:ext cx="2861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Beakta händelsestatistiken i KIA (riskobservationer, tillbud, olycksfall, arbetssjukdomar)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Beakta statistiken i </a:t>
            </a:r>
            <a:r>
              <a:rPr lang="sv-SE" sz="1600" dirty="0" err="1" smtClean="0"/>
              <a:t>Adato</a:t>
            </a:r>
            <a:r>
              <a:rPr lang="sv-SE" sz="1600" dirty="0" smtClean="0"/>
              <a:t> kring orsakerna till sjukfrånvaron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Föreslå åtgärder för att motverka att tillbud, olycksfall och arbetssjukdomar uppstår framöver</a:t>
            </a:r>
            <a:endParaRPr lang="sv-SE" sz="1600" dirty="0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86401D73-F029-42F2-ECFE-22D0A5184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306" y="522004"/>
            <a:ext cx="5898465" cy="625475"/>
          </a:xfrm>
        </p:spPr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Tre aktiviteter att genomföra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4615132" y="3389165"/>
            <a:ext cx="2398143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Genomför </a:t>
            </a:r>
            <a:r>
              <a:rPr lang="sv-SE" sz="1600" dirty="0" err="1"/>
              <a:t>Prevents</a:t>
            </a:r>
            <a:r>
              <a:rPr lang="sv-SE" sz="1600" dirty="0"/>
              <a:t> OSA-enkät med dina </a:t>
            </a:r>
            <a:r>
              <a:rPr lang="sv-SE" sz="1600" dirty="0" smtClean="0"/>
              <a:t>medarbetare</a:t>
            </a:r>
            <a:endParaRPr lang="sv-SE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/>
              <a:t>Prioritera de åtgärder som behöver göras i en handlingsplan.</a:t>
            </a:r>
          </a:p>
          <a:p>
            <a:endParaRPr lang="sv-SE" dirty="0"/>
          </a:p>
        </p:txBody>
      </p:sp>
      <p:sp>
        <p:nvSpPr>
          <p:cNvPr id="16" name="textruta 15"/>
          <p:cNvSpPr txBox="1"/>
          <p:nvPr/>
        </p:nvSpPr>
        <p:spPr>
          <a:xfrm>
            <a:off x="7690788" y="3389165"/>
            <a:ext cx="249611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Den </a:t>
            </a:r>
            <a:r>
              <a:rPr lang="sv-SE" sz="1600" b="1" dirty="0" smtClean="0"/>
              <a:t>fysiska </a:t>
            </a:r>
            <a:r>
              <a:rPr lang="sv-SE" sz="1600" dirty="0" smtClean="0"/>
              <a:t>skyddsronden ska göras varje år liksom den om </a:t>
            </a:r>
            <a:r>
              <a:rPr lang="sv-SE" sz="1600" b="1" dirty="0" smtClean="0"/>
              <a:t>hot &amp; våld.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Välj gärna en eller flera ytterligare skyddsronder att göra med utgångspunkt i de risker ni identifierat och prioriterat ovan.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Se checklistor i KIA som stöd för skyddsronderna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47079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OSA-rutinen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" r="1174"/>
          <a:stretch>
            <a:fillRect/>
          </a:stretch>
        </p:blipFill>
        <p:spPr/>
      </p:pic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830474" y="1375312"/>
            <a:ext cx="5599526" cy="4913345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sv-SE" dirty="0" smtClean="0"/>
              <a:t>Du </a:t>
            </a:r>
            <a:r>
              <a:rPr lang="sv-SE" dirty="0"/>
              <a:t>som chef får en enkätlänk och resultatlänk skickad till </a:t>
            </a:r>
            <a:r>
              <a:rPr lang="sv-SE" dirty="0" smtClean="0"/>
              <a:t>dig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Du </a:t>
            </a:r>
            <a:r>
              <a:rPr lang="sv-SE" dirty="0"/>
              <a:t>skickar enkätlänken till dina medarbetare precis som du själv </a:t>
            </a:r>
            <a:r>
              <a:rPr lang="sv-SE" dirty="0" smtClean="0"/>
              <a:t>önskar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Gemensam </a:t>
            </a:r>
            <a:r>
              <a:rPr lang="sv-SE" dirty="0"/>
              <a:t>deadline är 15 november (beslutad i KFLG), men du kan besluta om tidigare deadline om du </a:t>
            </a:r>
            <a:r>
              <a:rPr lang="sv-SE" dirty="0" smtClean="0"/>
              <a:t>vill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Du </a:t>
            </a:r>
            <a:r>
              <a:rPr lang="sv-SE" dirty="0"/>
              <a:t>får ditt resultat genom att följa resultatlänken precis som </a:t>
            </a:r>
            <a:r>
              <a:rPr lang="sv-SE" dirty="0" smtClean="0"/>
              <a:t>tidigare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Kommunledningskontoret </a:t>
            </a:r>
            <a:r>
              <a:rPr lang="sv-SE" dirty="0"/>
              <a:t>sammanställer allas resultat genom att använda de centralt sparade </a:t>
            </a:r>
            <a:r>
              <a:rPr lang="sv-SE" dirty="0" smtClean="0"/>
              <a:t>resultatlänkarna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Du </a:t>
            </a:r>
            <a:r>
              <a:rPr lang="sv-SE" dirty="0"/>
              <a:t>analyserar och jobbar med dina resultat precis som </a:t>
            </a:r>
            <a:r>
              <a:rPr lang="sv-SE" dirty="0" smtClean="0"/>
              <a:t>tidigare</a:t>
            </a:r>
          </a:p>
          <a:p>
            <a:pPr marL="342900" indent="-342900">
              <a:buFont typeface="+mj-lt"/>
              <a:buAutoNum type="arabicPeriod"/>
            </a:pPr>
            <a:r>
              <a:rPr lang="sv-SE" dirty="0" smtClean="0"/>
              <a:t>Kommunledningskontoret </a:t>
            </a:r>
            <a:r>
              <a:rPr lang="sv-SE" dirty="0"/>
              <a:t>sammanställer resultat till central nivå (nytt from 2023)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1962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8" name="Platshållare för text 4">
            <a:extLst>
              <a:ext uri="{FF2B5EF4-FFF2-40B4-BE49-F238E27FC236}">
                <a16:creationId xmlns:a16="http://schemas.microsoft.com/office/drawing/2014/main" id="{3A56CB68-868A-1293-3620-46F381D08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rot="10800000" flipV="1">
            <a:off x="727093" y="1147312"/>
            <a:ext cx="9141525" cy="5503654"/>
          </a:xfrm>
        </p:spPr>
        <p:txBody>
          <a:bodyPr>
            <a:normAutofit fontScale="92500" lnSpcReduction="10000"/>
          </a:bodyPr>
          <a:lstStyle/>
          <a:p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Varje månad</a:t>
            </a:r>
          </a:p>
          <a:p>
            <a:pPr>
              <a:lnSpc>
                <a:spcPct val="160000"/>
              </a:lnSpc>
            </a:pP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Sätt in dig i arbetsplatsen sjukstatistik (Se konverteringslistor och personalstatistik på INES)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Följ upp de åtgärder du har i din handlingsplan i KIA</a:t>
            </a:r>
          </a:p>
          <a:p>
            <a:endParaRPr lang="sv-S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– 31 januari </a:t>
            </a:r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respektive </a:t>
            </a:r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1-15 september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Kontrollera anhöriglistor m.m. i krispärmen</a:t>
            </a:r>
          </a:p>
          <a:p>
            <a:endParaRPr lang="sv-S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April – november 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Medarbetarsamtal</a:t>
            </a:r>
          </a:p>
          <a:p>
            <a:endParaRPr lang="sv-S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november – 15 december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Planera för nästa års samverkan</a:t>
            </a:r>
          </a:p>
          <a:p>
            <a:endParaRPr lang="sv-SE" sz="1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 gång per år</a:t>
            </a:r>
          </a:p>
          <a:p>
            <a:r>
              <a:rPr 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Revidera handlingsplanen Hot &amp; Våld</a:t>
            </a:r>
            <a:endParaRPr 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98" y="376797"/>
            <a:ext cx="5898465" cy="625475"/>
          </a:xfrm>
        </p:spPr>
        <p:txBody>
          <a:bodyPr/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Övriga aktiviteter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Bildobjekt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98160">
            <a:off x="6938135" y="2215645"/>
            <a:ext cx="4723435" cy="2346415"/>
          </a:xfrm>
          <a:prstGeom prst="rect">
            <a:avLst/>
          </a:prstGeom>
        </p:spPr>
      </p:pic>
      <p:sp>
        <p:nvSpPr>
          <p:cNvPr id="12" name="Högerpil 11"/>
          <p:cNvSpPr/>
          <p:nvPr/>
        </p:nvSpPr>
        <p:spPr>
          <a:xfrm>
            <a:off x="6018630" y="2018581"/>
            <a:ext cx="641915" cy="193455"/>
          </a:xfrm>
          <a:prstGeom prst="rightArrow">
            <a:avLst/>
          </a:prstGeom>
          <a:solidFill>
            <a:srgbClr val="FFC000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221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D3D1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5" name="Rubrik 1">
            <a:extLst>
              <a:ext uri="{FF2B5EF4-FFF2-40B4-BE49-F238E27FC236}">
                <a16:creationId xmlns:a16="http://schemas.microsoft.com/office/drawing/2014/main" id="{C666C3BD-9CFD-4EE2-B951-EC5A47930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6212" y="2362395"/>
            <a:ext cx="6819109" cy="625475"/>
          </a:xfrm>
        </p:spPr>
        <p:txBody>
          <a:bodyPr/>
          <a:lstStyle/>
          <a:p>
            <a:pPr algn="ctr"/>
            <a:r>
              <a:rPr lang="sv-SE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Så här tar du fram statistik från KIA</a:t>
            </a:r>
            <a:endParaRPr lang="sv-S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7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C389-057F-1832-7531-8166D2A142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BF64B06D-A436-62C1-7AF1-4F066C376E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2818" y="6097016"/>
            <a:ext cx="1446197" cy="442493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3A098102-7E36-2980-EC85-849C18D14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098" y="376797"/>
            <a:ext cx="5898465" cy="625475"/>
          </a:xfrm>
        </p:spPr>
        <p:txBody>
          <a:bodyPr>
            <a:normAutofit fontScale="90000"/>
          </a:bodyPr>
          <a:lstStyle/>
          <a:p>
            <a:r>
              <a:rPr lang="sv-SE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Arbetsmiljöstatistik i KIA (steg 1)</a:t>
            </a:r>
            <a:endParaRPr lang="sv-SE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/>
          <a:srcRect l="12693" t="7562" r="14683" b="43297"/>
          <a:stretch/>
        </p:blipFill>
        <p:spPr>
          <a:xfrm>
            <a:off x="727098" y="1423358"/>
            <a:ext cx="11183107" cy="42565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Ellips 9"/>
          <p:cNvSpPr/>
          <p:nvPr/>
        </p:nvSpPr>
        <p:spPr>
          <a:xfrm>
            <a:off x="4580627" y="2115987"/>
            <a:ext cx="962025" cy="3810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Ellips 10"/>
          <p:cNvSpPr/>
          <p:nvPr/>
        </p:nvSpPr>
        <p:spPr>
          <a:xfrm>
            <a:off x="4580627" y="2515041"/>
            <a:ext cx="962025" cy="381000"/>
          </a:xfrm>
          <a:prstGeom prst="ellipse">
            <a:avLst/>
          </a:prstGeom>
          <a:noFill/>
          <a:ln w="381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787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70B19E12C7DB6408C990C494EA62A62" ma:contentTypeVersion="16" ma:contentTypeDescription="Skapa ett nytt dokument." ma:contentTypeScope="" ma:versionID="bc35406186c97b20393af46600184453">
  <xsd:schema xmlns:xsd="http://www.w3.org/2001/XMLSchema" xmlns:xs="http://www.w3.org/2001/XMLSchema" xmlns:p="http://schemas.microsoft.com/office/2006/metadata/properties" xmlns:ns3="19488d44-ee4c-4236-80d6-6708c061f540" xmlns:ns4="444eedfb-15cb-4529-8011-78d69692df2d" targetNamespace="http://schemas.microsoft.com/office/2006/metadata/properties" ma:root="true" ma:fieldsID="803fff68760e472d3637c25132b7f7ef" ns3:_="" ns4:_="">
    <xsd:import namespace="19488d44-ee4c-4236-80d6-6708c061f540"/>
    <xsd:import namespace="444eedfb-15cb-4529-8011-78d69692df2d"/>
    <xsd:element name="properties">
      <xsd:complexType>
        <xsd:sequence>
          <xsd:element name="documentManagement">
            <xsd:complexType>
              <xsd:all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ObjectDetectorVersions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488d44-ee4c-4236-80d6-6708c061f540" elementFormDefault="qualified">
    <xsd:import namespace="http://schemas.microsoft.com/office/2006/documentManagement/types"/>
    <xsd:import namespace="http://schemas.microsoft.com/office/infopath/2007/PartnerControls"/>
    <xsd:element name="_activity" ma:index="8" nillable="true" ma:displayName="_activity" ma:hidden="true" ma:internalName="_activity">
      <xsd:simpleType>
        <xsd:restriction base="dms:Note"/>
      </xsd:simpleType>
    </xsd:element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9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44eedfb-15cb-4529-8011-78d69692df2d" elementFormDefault="qualified">
    <xsd:import namespace="http://schemas.microsoft.com/office/2006/documentManagement/types"/>
    <xsd:import namespace="http://schemas.microsoft.com/office/infopath/2007/PartnerControls"/>
    <xsd:element name="SharedWithUsers" ma:index="9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0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1" nillable="true" ma:displayName="Delar tips,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9488d44-ee4c-4236-80d6-6708c061f540" xsi:nil="true"/>
  </documentManagement>
</p:properties>
</file>

<file path=customXml/itemProps1.xml><?xml version="1.0" encoding="utf-8"?>
<ds:datastoreItem xmlns:ds="http://schemas.openxmlformats.org/officeDocument/2006/customXml" ds:itemID="{EECC6463-EC52-4211-8FDE-E752AB9B7E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34501EB-2598-4BE6-9EB7-DE7FCB9A55B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488d44-ee4c-4236-80d6-6708c061f540"/>
    <ds:schemaRef ds:uri="444eedfb-15cb-4529-8011-78d69692df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1D2943F-9557-42B8-84CD-0BAF4FA85AB5}">
  <ds:schemaRefs>
    <ds:schemaRef ds:uri="http://schemas.microsoft.com/office/2006/metadata/properties"/>
    <ds:schemaRef ds:uri="http://purl.org/dc/terms/"/>
    <ds:schemaRef ds:uri="19488d44-ee4c-4236-80d6-6708c061f540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444eedfb-15cb-4529-8011-78d69692df2d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2381</TotalTime>
  <Words>1410</Words>
  <Application>Microsoft Office PowerPoint</Application>
  <PresentationFormat>Bredbild</PresentationFormat>
  <Paragraphs>205</Paragraphs>
  <Slides>28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Office-tema</vt:lpstr>
      <vt:lpstr>Anpassad formgivning</vt:lpstr>
      <vt:lpstr>1_Anpassad formgivning</vt:lpstr>
      <vt:lpstr> Chefsstöd –  Undersöka och förbättra arbetsmiljön</vt:lpstr>
      <vt:lpstr>2 block för återkommande SAM</vt:lpstr>
      <vt:lpstr>Var finns rutin och information?</vt:lpstr>
      <vt:lpstr>Årshjulet finns i Stratsys</vt:lpstr>
      <vt:lpstr>Tre aktiviteter att genomföra</vt:lpstr>
      <vt:lpstr>OSA-rutinen</vt:lpstr>
      <vt:lpstr>Övriga aktiviteter</vt:lpstr>
      <vt:lpstr>Så här tar du fram statistik från KIA</vt:lpstr>
      <vt:lpstr>Arbetsmiljöstatistik i KIA (steg 1)</vt:lpstr>
      <vt:lpstr>Arbetsmiljöstatistik i KIA (steg 2)</vt:lpstr>
      <vt:lpstr>Arbetsmiljöstatistik i KIA</vt:lpstr>
      <vt:lpstr>Så här tar du fram statistik från Adato</vt:lpstr>
      <vt:lpstr>Statistik i Adato</vt:lpstr>
      <vt:lpstr>Statistik i Adato</vt:lpstr>
      <vt:lpstr>Så här gör du allmän riskbedömning i KIA</vt:lpstr>
      <vt:lpstr>Stöd vid allmän riskbedömning</vt:lpstr>
      <vt:lpstr>Olika typer av risker</vt:lpstr>
      <vt:lpstr>Riskhantering KIA</vt:lpstr>
      <vt:lpstr>PowerPoint-presentation</vt:lpstr>
      <vt:lpstr>Så här genomför du OSA-enkäten</vt:lpstr>
      <vt:lpstr>OSA-rutinen</vt:lpstr>
      <vt:lpstr>Prevent OSA-enkät</vt:lpstr>
      <vt:lpstr>Lägg tid på förberedelser</vt:lpstr>
      <vt:lpstr>Så här gör du skyddsrond i KIA</vt:lpstr>
      <vt:lpstr>PowerPoint-presentation</vt:lpstr>
      <vt:lpstr>PowerPoint-presentation</vt:lpstr>
      <vt:lpstr>KIA-tips</vt:lpstr>
      <vt:lpstr>Intresserad av mer statistik och siffror i KIA?</vt:lpstr>
    </vt:vector>
  </TitlesOfParts>
  <Company>Östhammars Kommun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Lena Säfström</dc:creator>
  <cp:lastModifiedBy>Lisa Karbelius</cp:lastModifiedBy>
  <cp:revision>76</cp:revision>
  <dcterms:created xsi:type="dcterms:W3CDTF">2025-01-09T10:54:07Z</dcterms:created>
  <dcterms:modified xsi:type="dcterms:W3CDTF">2025-09-23T13:05:56Z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0x010100370B19E12C7DB6408C990C494EA62A62</vt:lpwstr>
  </property>
</Properties>
</file>