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6" r:id="rId1"/>
  </p:sldMasterIdLst>
  <p:notesMasterIdLst>
    <p:notesMasterId r:id="rId19"/>
  </p:notesMasterIdLst>
  <p:handoutMasterIdLst>
    <p:handoutMasterId r:id="rId20"/>
  </p:handoutMasterIdLst>
  <p:sldIdLst>
    <p:sldId id="325" r:id="rId2"/>
    <p:sldId id="320" r:id="rId3"/>
    <p:sldId id="319" r:id="rId4"/>
    <p:sldId id="307" r:id="rId5"/>
    <p:sldId id="311" r:id="rId6"/>
    <p:sldId id="322" r:id="rId7"/>
    <p:sldId id="304" r:id="rId8"/>
    <p:sldId id="308" r:id="rId9"/>
    <p:sldId id="309" r:id="rId10"/>
    <p:sldId id="314" r:id="rId11"/>
    <p:sldId id="305" r:id="rId12"/>
    <p:sldId id="316" r:id="rId13"/>
    <p:sldId id="323" r:id="rId14"/>
    <p:sldId id="324" r:id="rId15"/>
    <p:sldId id="328" r:id="rId16"/>
    <p:sldId id="327" r:id="rId17"/>
    <p:sldId id="303" r:id="rId18"/>
  </p:sldIdLst>
  <p:sldSz cx="9144000" cy="5143500" type="screen16x9"/>
  <p:notesSz cx="6797675" cy="9926638"/>
  <p:defaultText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09" autoAdjust="0"/>
    <p:restoredTop sz="56083" autoAdjust="0"/>
  </p:normalViewPr>
  <p:slideViewPr>
    <p:cSldViewPr snapToGrid="0" snapToObjects="1">
      <p:cViewPr varScale="1">
        <p:scale>
          <a:sx n="64" d="100"/>
          <a:sy n="64" d="100"/>
        </p:scale>
        <p:origin x="1781" y="82"/>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65" d="100"/>
          <a:sy n="65" d="100"/>
        </p:scale>
        <p:origin x="2933" y="4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r>
              <a:rPr lang="sv-SE" smtClean="0"/>
              <a:t>2019-04-09</a:t>
            </a:r>
            <a:endParaRPr lang="sv-SE"/>
          </a:p>
        </p:txBody>
      </p:sp>
      <p:sp>
        <p:nvSpPr>
          <p:cNvPr id="4" name="Platshållare för sidfot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D52B6322-5341-4C61-AB84-CF178846EBB9}" type="slidenum">
              <a:rPr lang="sv-SE" smtClean="0"/>
              <a:t>‹#›</a:t>
            </a:fld>
            <a:endParaRPr lang="sv-SE"/>
          </a:p>
        </p:txBody>
      </p:sp>
    </p:spTree>
    <p:extLst>
      <p:ext uri="{BB962C8B-B14F-4D97-AF65-F5344CB8AC3E}">
        <p14:creationId xmlns:p14="http://schemas.microsoft.com/office/powerpoint/2010/main" val="2232759134"/>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r>
              <a:rPr lang="sv-SE" smtClean="0"/>
              <a:t>2019-04-09</a:t>
            </a:r>
            <a:endParaRPr lang="sv-SE"/>
          </a:p>
        </p:txBody>
      </p:sp>
      <p:sp>
        <p:nvSpPr>
          <p:cNvPr id="4" name="Platshållare för bildobjekt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6" name="Platshållare för sidfot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71320AF0-1F33-4C3F-B6D5-836F549E195E}" type="slidenum">
              <a:rPr lang="sv-SE" smtClean="0"/>
              <a:t>‹#›</a:t>
            </a:fld>
            <a:endParaRPr lang="sv-SE"/>
          </a:p>
        </p:txBody>
      </p:sp>
    </p:spTree>
    <p:extLst>
      <p:ext uri="{BB962C8B-B14F-4D97-AF65-F5344CB8AC3E}">
        <p14:creationId xmlns:p14="http://schemas.microsoft.com/office/powerpoint/2010/main" val="2088901507"/>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osakollen.suntarbetsliv.se/" TargetMode="External"/><Relationship Id="rId2" Type="http://schemas.openxmlformats.org/officeDocument/2006/relationships/slide" Target="../slides/slide14.xml"/><Relationship Id="rId1" Type="http://schemas.openxmlformats.org/officeDocument/2006/relationships/notesMaster" Target="../notesMasters/notesMaster1.xml"/><Relationship Id="rId5" Type="http://schemas.openxmlformats.org/officeDocument/2006/relationships/hyperlink" Target="https://ines.osthammar.se/verktyg/kia-chefskyddsombud/" TargetMode="External"/><Relationship Id="rId4" Type="http://schemas.openxmlformats.org/officeDocument/2006/relationships/hyperlink" Target="https://ines.osthammar.se/anstallning-och-arbetsmiljo/likabehandling-och-mangfald/handlingsplan-vid-diskriminering-och-trakasserier/skriftlig-anmalan-och-formell-utredning/" TargetMode="Externa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www.do.se/lag-och-ratt/diskrimineringslagen/" TargetMode="External"/><Relationship Id="rId2" Type="http://schemas.openxmlformats.org/officeDocument/2006/relationships/slide" Target="../slides/slide17.xml"/><Relationship Id="rId1" Type="http://schemas.openxmlformats.org/officeDocument/2006/relationships/notesMaster" Target="../notesMasters/notesMaster1.xml"/><Relationship Id="rId4" Type="http://schemas.openxmlformats.org/officeDocument/2006/relationships/hyperlink" Target="https://www.av.se/arbetsmiljoarbete-och-inspektioner/publikationer/foreskrifter/organisatorisk-och-social-arbetsmiljo-afs-20154/"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ines.osthammar.se/anstallning-och-arbetsmiljo/likabehandling-och-mangfald/handlingsplan-vid-diskriminering-och-trakasserier/ordlista/" TargetMode="External"/><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hyperlink" Target="https://ines.osthammar.se/verktyg/kia-anmala-olyckor/"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ines.osthammar.se/anstallning-och-arbetsmiljo/likabehandling-och-mangfald/handlingsplan-vid-diskriminering-och-trakasserier/till-dig-som-star-bredvid/"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s://ines.osthammar.se/anstallning-och-arbetsmiljo/likabehandling-och-mangfald/handlingsplan-vid-diskriminering-och-trakasserier/till-dig-som-ar-chef-eller-arbetsgivarrepresentant/"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i="0" u="none" strike="noStrike" kern="1200" dirty="0" smtClean="0">
                <a:solidFill>
                  <a:schemeClr val="tx1"/>
                </a:solidFill>
                <a:effectLst/>
                <a:latin typeface="+mn-lt"/>
                <a:ea typeface="+mn-ea"/>
                <a:cs typeface="+mn-cs"/>
              </a:rPr>
              <a:t>Chefen</a:t>
            </a:r>
            <a:r>
              <a:rPr lang="sv-SE" sz="1200" b="1" i="0" u="none" strike="noStrike" kern="1200" baseline="0" dirty="0" smtClean="0">
                <a:solidFill>
                  <a:schemeClr val="tx1"/>
                </a:solidFill>
                <a:effectLst/>
                <a:latin typeface="+mn-lt"/>
                <a:ea typeface="+mn-ea"/>
                <a:cs typeface="+mn-cs"/>
              </a:rPr>
              <a:t> </a:t>
            </a:r>
            <a:r>
              <a:rPr lang="sv-SE" sz="1200" b="1" i="0" u="none" strike="noStrike" kern="1200" baseline="0" dirty="0" smtClean="0">
                <a:solidFill>
                  <a:schemeClr val="tx1"/>
                </a:solidFill>
                <a:effectLst/>
                <a:latin typeface="+mn-lt"/>
                <a:ea typeface="+mn-ea"/>
                <a:cs typeface="+mn-cs"/>
              </a:rPr>
              <a:t>ansvarar för att informera/utbilda sina medarbetare med hjälp av det här materialet.</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i="0" u="none" strike="noStrike" kern="1200" baseline="0" dirty="0" smtClean="0">
                <a:solidFill>
                  <a:schemeClr val="tx1"/>
                </a:solidFill>
                <a:effectLst/>
                <a:latin typeface="+mn-lt"/>
                <a:ea typeface="+mn-ea"/>
                <a:cs typeface="+mn-cs"/>
              </a:rPr>
              <a:t>Tidsåtgång ca 1 timme (med mer ingående diskussioner tar det längre tid)</a:t>
            </a:r>
            <a:endParaRPr lang="sv-SE" sz="1200" b="1" i="0" u="none" strike="noStrike"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b="1" i="0" u="none" strike="noStrike"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i="0" u="none" strike="noStrike" kern="1200" dirty="0" smtClean="0">
                <a:solidFill>
                  <a:schemeClr val="tx1"/>
                </a:solidFill>
                <a:effectLst/>
                <a:latin typeface="+mn-lt"/>
                <a:ea typeface="+mn-ea"/>
                <a:cs typeface="+mn-cs"/>
              </a:rPr>
              <a:t>Syftet</a:t>
            </a:r>
            <a:r>
              <a:rPr lang="sv-SE" sz="1200" b="0" i="0" u="none" strike="noStrike" kern="1200" baseline="0" dirty="0" smtClean="0">
                <a:solidFill>
                  <a:schemeClr val="tx1"/>
                </a:solidFill>
                <a:effectLst/>
                <a:latin typeface="+mn-lt"/>
                <a:ea typeface="+mn-ea"/>
                <a:cs typeface="+mn-cs"/>
              </a:rPr>
              <a:t> med den här presentationen är att </a:t>
            </a:r>
            <a:r>
              <a:rPr lang="sv-SE" sz="1200" b="0" i="0" u="none" strike="noStrike" kern="1200" dirty="0" smtClean="0">
                <a:solidFill>
                  <a:schemeClr val="tx1"/>
                </a:solidFill>
                <a:effectLst/>
                <a:latin typeface="+mn-lt"/>
                <a:ea typeface="+mn-ea"/>
                <a:cs typeface="+mn-cs"/>
              </a:rPr>
              <a:t>höja kunskapen och medvetenheten kring kränkande särbehandling i hela arbetsgruppen/arbetsplatsen.  Alla</a:t>
            </a:r>
            <a:r>
              <a:rPr lang="sv-SE" sz="1200" b="0" i="0" u="none" strike="noStrike" kern="1200" baseline="0" dirty="0" smtClean="0">
                <a:solidFill>
                  <a:schemeClr val="tx1"/>
                </a:solidFill>
                <a:effectLst/>
                <a:latin typeface="+mn-lt"/>
                <a:ea typeface="+mn-ea"/>
                <a:cs typeface="+mn-cs"/>
              </a:rPr>
              <a:t> ska veta vilken roll de själva och andra har (den utsatta, den som står bredvid och chefen) och vad man gör om kränkande särbehandling händer.</a:t>
            </a:r>
            <a:endParaRPr lang="sv-SE" sz="1200" b="0" i="0" u="none" strike="noStrike" kern="1200" dirty="0" smtClean="0">
              <a:solidFill>
                <a:schemeClr val="tx1"/>
              </a:solidFill>
              <a:effectLst/>
              <a:latin typeface="+mn-lt"/>
              <a:ea typeface="+mn-ea"/>
              <a:cs typeface="+mn-cs"/>
            </a:endParaRPr>
          </a:p>
          <a:p>
            <a:pPr marL="0" indent="0">
              <a:buFont typeface="Arial" panose="020B0604020202020204" pitchFamily="34" charset="0"/>
              <a:buNone/>
            </a:pPr>
            <a:endParaRPr lang="sv-SE" sz="1200" b="0" i="0" u="none" strike="noStrike" kern="1200" dirty="0" smtClean="0">
              <a:solidFill>
                <a:schemeClr val="tx1"/>
              </a:solidFill>
              <a:effectLst/>
              <a:latin typeface="+mn-lt"/>
              <a:ea typeface="+mn-ea"/>
              <a:cs typeface="+mn-cs"/>
            </a:endParaRPr>
          </a:p>
          <a:p>
            <a:pPr marL="0" indent="0">
              <a:buFont typeface="Arial" panose="020B0604020202020204" pitchFamily="34" charset="0"/>
              <a:buNone/>
            </a:pPr>
            <a:r>
              <a:rPr lang="sv-SE" sz="1200" b="0" i="0" u="none" strike="noStrike" kern="1200" dirty="0" smtClean="0">
                <a:solidFill>
                  <a:schemeClr val="tx1"/>
                </a:solidFill>
                <a:effectLst/>
                <a:latin typeface="+mn-lt"/>
                <a:ea typeface="+mn-ea"/>
                <a:cs typeface="+mn-cs"/>
              </a:rPr>
              <a:t>Genom att: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b="0" i="0" u="none" strike="noStrike" kern="1200" dirty="0" smtClean="0">
                <a:solidFill>
                  <a:schemeClr val="tx1"/>
                </a:solidFill>
                <a:effectLst/>
                <a:latin typeface="+mn-lt"/>
                <a:ea typeface="+mn-ea"/>
                <a:cs typeface="+mn-cs"/>
              </a:rPr>
              <a:t>Se</a:t>
            </a:r>
            <a:r>
              <a:rPr lang="sv-SE" sz="1200" b="0" i="0" u="none" strike="noStrike" kern="1200" baseline="0" dirty="0" smtClean="0">
                <a:solidFill>
                  <a:schemeClr val="tx1"/>
                </a:solidFill>
                <a:effectLst/>
                <a:latin typeface="+mn-lt"/>
                <a:ea typeface="+mn-ea"/>
                <a:cs typeface="+mn-cs"/>
              </a:rPr>
              <a:t> fiktiva filmscener och diskutera utifrån reflektionsfrågor i smågrupper.</a:t>
            </a:r>
            <a:endParaRPr lang="sv-SE" sz="1200" b="0" i="0" u="none" strike="noStrike"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sv-SE" sz="1200" b="0" i="0" u="none" strike="noStrike" kern="1200" dirty="0" smtClean="0">
                <a:solidFill>
                  <a:schemeClr val="tx1"/>
                </a:solidFill>
                <a:effectLst/>
                <a:latin typeface="+mn-lt"/>
                <a:ea typeface="+mn-ea"/>
                <a:cs typeface="+mn-cs"/>
              </a:rPr>
              <a:t>Informera om kommunens Policy för likabehandling och mångfald genom att gå igenom vad kränkande särbehandling är, hur man gör om man känner sig utsatt, vad den som står bredvid kan göra och vad chefen har för skyldigheter.</a:t>
            </a:r>
          </a:p>
          <a:p>
            <a:pPr marL="171450" indent="-171450">
              <a:buFont typeface="Arial" panose="020B0604020202020204" pitchFamily="34" charset="0"/>
              <a:buChar char="•"/>
            </a:pPr>
            <a:endParaRPr lang="sv-SE" sz="1200" b="0" i="0" u="none" strike="noStrike"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sv-SE" sz="1200" b="0" i="0" u="none" strike="noStrike" kern="1200" dirty="0" smtClean="0">
                <a:solidFill>
                  <a:schemeClr val="tx1"/>
                </a:solidFill>
                <a:effectLst/>
                <a:latin typeface="+mn-lt"/>
                <a:ea typeface="+mn-ea"/>
                <a:cs typeface="+mn-cs"/>
              </a:rPr>
              <a:t>Till</a:t>
            </a:r>
            <a:r>
              <a:rPr lang="sv-SE" sz="1200" b="0" i="0" u="none" strike="noStrike" kern="1200" baseline="0" dirty="0" smtClean="0">
                <a:solidFill>
                  <a:schemeClr val="tx1"/>
                </a:solidFill>
                <a:effectLst/>
                <a:latin typeface="+mn-lt"/>
                <a:ea typeface="+mn-ea"/>
                <a:cs typeface="+mn-cs"/>
              </a:rPr>
              <a:t> de flesta bilder finns mer ingående information i anteckningsfältet. Du som är chef och ska </a:t>
            </a:r>
            <a:r>
              <a:rPr lang="sv-SE" sz="1200" b="0" i="0" kern="1200" dirty="0" smtClean="0">
                <a:solidFill>
                  <a:schemeClr val="tx1"/>
                </a:solidFill>
                <a:effectLst/>
                <a:latin typeface="+mn-lt"/>
                <a:ea typeface="+mn-ea"/>
                <a:cs typeface="+mn-cs"/>
              </a:rPr>
              <a:t>leda aktiviteten bör gå igenom innehållet innan aktiviteten genomförs och bekanta dig med alla steg.</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sv-SE" sz="1200" b="0" i="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sv-SE" sz="1200" b="0" i="0" kern="1200" dirty="0" smtClean="0">
                <a:solidFill>
                  <a:schemeClr val="tx1"/>
                </a:solidFill>
                <a:effectLst/>
                <a:latin typeface="+mn-lt"/>
                <a:ea typeface="+mn-ea"/>
                <a:cs typeface="+mn-cs"/>
              </a:rPr>
              <a:t>Allt</a:t>
            </a:r>
            <a:r>
              <a:rPr lang="sv-SE" sz="1200" b="0" i="0" kern="1200" baseline="0" dirty="0" smtClean="0">
                <a:solidFill>
                  <a:schemeClr val="tx1"/>
                </a:solidFill>
                <a:effectLst/>
                <a:latin typeface="+mn-lt"/>
                <a:ea typeface="+mn-ea"/>
                <a:cs typeface="+mn-cs"/>
              </a:rPr>
              <a:t> material (rutin och policy) finns på Ines, kommunens intranät.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sv-SE" sz="1200" b="0" i="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sv-SE" sz="1200" b="0" i="0" kern="1200" baseline="0" dirty="0" smtClean="0">
                <a:solidFill>
                  <a:schemeClr val="tx1"/>
                </a:solidFill>
                <a:effectLst/>
                <a:latin typeface="+mn-lt"/>
                <a:ea typeface="+mn-ea"/>
                <a:cs typeface="+mn-cs"/>
              </a:rPr>
              <a:t>Kontakta Lednings- och verksamhetsstöd/HR, om du har några frågor</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sv-SE" sz="1200" b="0" i="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sv-SE" sz="1200" b="0" i="0" kern="1200" dirty="0" smtClean="0">
              <a:solidFill>
                <a:schemeClr val="tx1"/>
              </a:solidFill>
              <a:effectLst/>
              <a:latin typeface="+mn-lt"/>
              <a:ea typeface="+mn-ea"/>
              <a:cs typeface="+mn-cs"/>
            </a:endParaRPr>
          </a:p>
          <a:p>
            <a:pPr marL="0" indent="0">
              <a:buFont typeface="Arial" panose="020B0604020202020204" pitchFamily="34" charset="0"/>
              <a:buNone/>
            </a:pPr>
            <a:endParaRPr lang="sv-SE" sz="1200" b="0" i="0" u="none" strike="noStrike"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b="0" i="0" u="none" strike="noStrike" kern="1200" dirty="0" smtClean="0">
              <a:solidFill>
                <a:schemeClr val="tx1"/>
              </a:solidFill>
              <a:effectLst/>
              <a:latin typeface="+mn-lt"/>
              <a:ea typeface="+mn-ea"/>
              <a:cs typeface="+mn-cs"/>
            </a:endParaRPr>
          </a:p>
        </p:txBody>
      </p:sp>
      <p:sp>
        <p:nvSpPr>
          <p:cNvPr id="4" name="Platshållare för bildnummer 3"/>
          <p:cNvSpPr>
            <a:spLocks noGrp="1"/>
          </p:cNvSpPr>
          <p:nvPr>
            <p:ph type="sldNum" sz="quarter" idx="10"/>
          </p:nvPr>
        </p:nvSpPr>
        <p:spPr/>
        <p:txBody>
          <a:bodyPr/>
          <a:lstStyle/>
          <a:p>
            <a:fld id="{71320AF0-1F33-4C3F-B6D5-836F549E195E}" type="slidenum">
              <a:rPr lang="sv-SE" smtClean="0"/>
              <a:t>1</a:t>
            </a:fld>
            <a:endParaRPr lang="sv-SE"/>
          </a:p>
        </p:txBody>
      </p:sp>
      <p:sp>
        <p:nvSpPr>
          <p:cNvPr id="5" name="Platshållare för datum 4"/>
          <p:cNvSpPr>
            <a:spLocks noGrp="1"/>
          </p:cNvSpPr>
          <p:nvPr>
            <p:ph type="dt" idx="11"/>
          </p:nvPr>
        </p:nvSpPr>
        <p:spPr/>
        <p:txBody>
          <a:bodyPr/>
          <a:lstStyle/>
          <a:p>
            <a:r>
              <a:rPr lang="sv-SE" smtClean="0"/>
              <a:t>2019-04-09</a:t>
            </a:r>
            <a:endParaRPr lang="sv-SE"/>
          </a:p>
        </p:txBody>
      </p:sp>
    </p:spTree>
    <p:extLst>
      <p:ext uri="{BB962C8B-B14F-4D97-AF65-F5344CB8AC3E}">
        <p14:creationId xmlns:p14="http://schemas.microsoft.com/office/powerpoint/2010/main" val="16703506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71320AF0-1F33-4C3F-B6D5-836F549E195E}" type="slidenum">
              <a:rPr lang="sv-SE" smtClean="0"/>
              <a:t>10</a:t>
            </a:fld>
            <a:endParaRPr lang="sv-SE"/>
          </a:p>
        </p:txBody>
      </p:sp>
      <p:sp>
        <p:nvSpPr>
          <p:cNvPr id="5" name="Platshållare för datum 4"/>
          <p:cNvSpPr>
            <a:spLocks noGrp="1"/>
          </p:cNvSpPr>
          <p:nvPr>
            <p:ph type="dt" idx="11"/>
          </p:nvPr>
        </p:nvSpPr>
        <p:spPr/>
        <p:txBody>
          <a:bodyPr/>
          <a:lstStyle/>
          <a:p>
            <a:r>
              <a:rPr lang="sv-SE" smtClean="0"/>
              <a:t>2019-04-09</a:t>
            </a:r>
            <a:endParaRPr lang="sv-SE"/>
          </a:p>
        </p:txBody>
      </p:sp>
    </p:spTree>
    <p:extLst>
      <p:ext uri="{BB962C8B-B14F-4D97-AF65-F5344CB8AC3E}">
        <p14:creationId xmlns:p14="http://schemas.microsoft.com/office/powerpoint/2010/main" val="7958604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None/>
            </a:pPr>
            <a:r>
              <a:rPr lang="sv-SE" dirty="0" smtClean="0"/>
              <a:t>Du som står bredvid är viktig. Det finns flera saker du kan göra om du ser eller hör något som inte känns okej.</a:t>
            </a:r>
          </a:p>
          <a:p>
            <a:pPr marL="0" indent="0">
              <a:buNone/>
            </a:pPr>
            <a:endParaRPr lang="sv-SE" dirty="0" smtClean="0"/>
          </a:p>
          <a:p>
            <a:pPr marL="0" indent="0">
              <a:buNone/>
            </a:pPr>
            <a:r>
              <a:rPr lang="sv-SE" dirty="0" smtClean="0"/>
              <a:t>Om du är passiv kan det tolkas som ett tyst medgivande och du bidrar till att beteendet accepteras och breder ut sig.</a:t>
            </a:r>
          </a:p>
          <a:p>
            <a:endParaRPr lang="sv-SE" sz="1200" b="1" i="0" kern="1200" dirty="0" smtClean="0">
              <a:solidFill>
                <a:schemeClr val="tx1"/>
              </a:solidFill>
              <a:effectLst/>
              <a:latin typeface="+mn-lt"/>
              <a:ea typeface="+mn-ea"/>
              <a:cs typeface="+mn-cs"/>
            </a:endParaRPr>
          </a:p>
          <a:p>
            <a:r>
              <a:rPr lang="sv-SE" sz="1200" b="1" i="0" kern="1200" dirty="0" smtClean="0">
                <a:solidFill>
                  <a:schemeClr val="tx1"/>
                </a:solidFill>
                <a:effectLst/>
                <a:latin typeface="+mn-lt"/>
                <a:ea typeface="+mn-ea"/>
                <a:cs typeface="+mn-cs"/>
              </a:rPr>
              <a:t>Säg ifrån</a:t>
            </a:r>
          </a:p>
          <a:p>
            <a:r>
              <a:rPr lang="sv-SE" sz="1200" b="0" i="0" kern="1200" dirty="0" smtClean="0">
                <a:solidFill>
                  <a:schemeClr val="tx1"/>
                </a:solidFill>
                <a:effectLst/>
                <a:latin typeface="+mn-lt"/>
                <a:ea typeface="+mn-ea"/>
                <a:cs typeface="+mn-cs"/>
              </a:rPr>
              <a:t>Säg ifrån, gärna med ett jag-budskap. Exempelvis ”Jag tycker det där var taskigt sagt”, ”Jag förstår inte det roliga”, ”Jag tycker inte det känns bra att prata om det här när inte x är med”, ”Jag tycker</a:t>
            </a:r>
            <a:r>
              <a:rPr lang="sv-SE" sz="1200" b="0" i="0" kern="1200" baseline="0" dirty="0" smtClean="0">
                <a:solidFill>
                  <a:schemeClr val="tx1"/>
                </a:solidFill>
                <a:effectLst/>
                <a:latin typeface="+mn-lt"/>
                <a:ea typeface="+mn-ea"/>
                <a:cs typeface="+mn-cs"/>
              </a:rPr>
              <a:t> inte det är okej att kalla en person för </a:t>
            </a:r>
            <a:r>
              <a:rPr lang="sv-SE" sz="1200" b="0" i="0" kern="1200" dirty="0" smtClean="0">
                <a:solidFill>
                  <a:schemeClr val="tx1"/>
                </a:solidFill>
                <a:effectLst/>
                <a:latin typeface="+mn-lt"/>
                <a:ea typeface="+mn-ea"/>
                <a:cs typeface="+mn-cs"/>
              </a:rPr>
              <a:t>[…]”.</a:t>
            </a:r>
          </a:p>
          <a:p>
            <a:pPr marL="0" indent="0">
              <a:buNone/>
            </a:pPr>
            <a:endParaRPr lang="sv-SE" dirty="0" smtClean="0"/>
          </a:p>
          <a:p>
            <a:pPr marL="0" indent="0">
              <a:buNone/>
            </a:pPr>
            <a:endParaRPr lang="sv-SE" dirty="0" smtClean="0"/>
          </a:p>
          <a:p>
            <a:pPr marL="0" indent="0">
              <a:buNone/>
            </a:pPr>
            <a:r>
              <a:rPr lang="sv-SE" b="1" dirty="0" smtClean="0"/>
              <a:t>Skapa en distraktion</a:t>
            </a:r>
          </a:p>
          <a:p>
            <a:pPr marL="0" indent="0">
              <a:buNone/>
            </a:pPr>
            <a:r>
              <a:rPr lang="sv-SE" dirty="0" smtClean="0"/>
              <a:t>Skapa en distraktion genom att börja prata om något helt annat, fråga vad klockan är eller låtsats som att du inte förstår skämtet.</a:t>
            </a:r>
          </a:p>
          <a:p>
            <a:pPr marL="0" indent="0">
              <a:buNone/>
            </a:pPr>
            <a:endParaRPr lang="sv-SE" dirty="0" smtClean="0"/>
          </a:p>
          <a:p>
            <a:pPr marL="0" indent="0">
              <a:buNone/>
            </a:pPr>
            <a:r>
              <a:rPr lang="sv-SE" b="1" dirty="0" smtClean="0"/>
              <a:t>Ställ dig bredvid</a:t>
            </a:r>
          </a:p>
          <a:p>
            <a:pPr marL="0" indent="0">
              <a:buNone/>
            </a:pPr>
            <a:r>
              <a:rPr lang="sv-SE" dirty="0" smtClean="0"/>
              <a:t>Ställa dig bredvid eller börja prata med personen som är utsatt.</a:t>
            </a:r>
          </a:p>
          <a:p>
            <a:pPr marL="0" indent="0">
              <a:buNone/>
            </a:pPr>
            <a:endParaRPr lang="sv-SE" dirty="0" smtClean="0"/>
          </a:p>
          <a:p>
            <a:pPr marL="0" indent="0">
              <a:buFont typeface="+mj-lt"/>
              <a:buNone/>
            </a:pPr>
            <a:endParaRPr lang="sv-SE" b="1" baseline="0" dirty="0" smtClean="0"/>
          </a:p>
        </p:txBody>
      </p:sp>
      <p:sp>
        <p:nvSpPr>
          <p:cNvPr id="4" name="Platshållare för bildnummer 3"/>
          <p:cNvSpPr>
            <a:spLocks noGrp="1"/>
          </p:cNvSpPr>
          <p:nvPr>
            <p:ph type="sldNum" sz="quarter" idx="10"/>
          </p:nvPr>
        </p:nvSpPr>
        <p:spPr/>
        <p:txBody>
          <a:bodyPr/>
          <a:lstStyle/>
          <a:p>
            <a:fld id="{71320AF0-1F33-4C3F-B6D5-836F549E195E}" type="slidenum">
              <a:rPr lang="sv-SE" smtClean="0"/>
              <a:t>11</a:t>
            </a:fld>
            <a:endParaRPr lang="sv-SE"/>
          </a:p>
        </p:txBody>
      </p:sp>
      <p:sp>
        <p:nvSpPr>
          <p:cNvPr id="5" name="Platshållare för datum 4"/>
          <p:cNvSpPr>
            <a:spLocks noGrp="1"/>
          </p:cNvSpPr>
          <p:nvPr>
            <p:ph type="dt" idx="11"/>
          </p:nvPr>
        </p:nvSpPr>
        <p:spPr/>
        <p:txBody>
          <a:bodyPr/>
          <a:lstStyle/>
          <a:p>
            <a:r>
              <a:rPr lang="sv-SE" smtClean="0"/>
              <a:t>2019-04-09</a:t>
            </a:r>
            <a:endParaRPr lang="sv-SE"/>
          </a:p>
        </p:txBody>
      </p:sp>
    </p:spTree>
    <p:extLst>
      <p:ext uri="{BB962C8B-B14F-4D97-AF65-F5344CB8AC3E}">
        <p14:creationId xmlns:p14="http://schemas.microsoft.com/office/powerpoint/2010/main" val="37383654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0" i="0" kern="1200" dirty="0" smtClean="0">
                <a:solidFill>
                  <a:schemeClr val="tx1"/>
                </a:solidFill>
                <a:effectLst/>
                <a:latin typeface="+mn-lt"/>
                <a:ea typeface="+mn-ea"/>
                <a:cs typeface="+mn-cs"/>
              </a:rPr>
              <a:t>Du kan hjälpa till efter att något har hänt.</a:t>
            </a:r>
          </a:p>
          <a:p>
            <a:endParaRPr lang="sv-SE" sz="1200" b="0" i="0" kern="1200" dirty="0" smtClean="0">
              <a:solidFill>
                <a:schemeClr val="tx1"/>
              </a:solidFill>
              <a:effectLst/>
              <a:latin typeface="+mn-lt"/>
              <a:ea typeface="+mn-ea"/>
              <a:cs typeface="+mn-cs"/>
            </a:endParaRPr>
          </a:p>
          <a:p>
            <a:pPr marL="0" indent="0">
              <a:buNone/>
            </a:pPr>
            <a:r>
              <a:rPr lang="sv-SE" b="1" dirty="0" smtClean="0"/>
              <a:t>Lyssna</a:t>
            </a:r>
          </a:p>
          <a:p>
            <a:pPr marL="0" indent="0">
              <a:buNone/>
            </a:pPr>
            <a:r>
              <a:rPr lang="sv-SE" dirty="0" smtClean="0"/>
              <a:t>Ta kontakt med den utsatte. Lyssna på vad den hen berättar och utgå ifrån att det som sägs är självupplevt.</a:t>
            </a:r>
          </a:p>
          <a:p>
            <a:pPr marL="0" indent="0">
              <a:buNone/>
            </a:pPr>
            <a:endParaRPr lang="sv-SE" dirty="0" smtClean="0"/>
          </a:p>
          <a:p>
            <a:pPr marL="0" indent="0">
              <a:buNone/>
            </a:pPr>
            <a:r>
              <a:rPr lang="sv-SE" b="1" dirty="0" smtClean="0"/>
              <a:t>Stötta</a:t>
            </a:r>
          </a:p>
          <a:p>
            <a:pPr marL="0" indent="0">
              <a:buNone/>
            </a:pPr>
            <a:r>
              <a:rPr lang="sv-SE" dirty="0" smtClean="0"/>
              <a:t>Uppmuntra den utsatta att klargöra för den som begår handlingen att beteendet är oönskat och måste upphöra. </a:t>
            </a:r>
          </a:p>
          <a:p>
            <a:pPr marL="0" indent="0">
              <a:buNone/>
            </a:pPr>
            <a:endParaRPr lang="sv-SE" dirty="0" smtClean="0"/>
          </a:p>
          <a:p>
            <a:pPr marL="0" indent="0">
              <a:buNone/>
            </a:pPr>
            <a:r>
              <a:rPr lang="sv-SE" dirty="0" smtClean="0"/>
              <a:t>Erbjud ditt stöd och uppmana den drabbade att ta hjälp av en chef, HR eller fackligt ombud om det inträffade. </a:t>
            </a:r>
          </a:p>
          <a:p>
            <a:pPr marL="0" indent="0">
              <a:buNone/>
            </a:pPr>
            <a:r>
              <a:rPr lang="sv-SE" dirty="0" smtClean="0"/>
              <a:t>Var diskret. Om det uppstår rykten kan det förvärra situationen och skapa nya problem.</a:t>
            </a:r>
          </a:p>
          <a:p>
            <a:pPr marL="0" indent="0">
              <a:buNone/>
            </a:pPr>
            <a:endParaRPr lang="sv-SE" b="1" dirty="0" smtClean="0"/>
          </a:p>
          <a:p>
            <a:pPr marL="0" indent="0">
              <a:buNone/>
            </a:pPr>
            <a:r>
              <a:rPr lang="sv-SE" b="1" dirty="0" smtClean="0"/>
              <a:t>Be om hjälp</a:t>
            </a: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smtClean="0"/>
              <a:t>Sök själv stöd hos chef eller HR för att den utsatte ska få hjälp. Anmälan behöver inte göras av den person som är utsatt. Den kan göras av exempelvis en kollega eller facklig representant/skyddsombud.</a:t>
            </a:r>
          </a:p>
          <a:p>
            <a:pPr marL="0" indent="0">
              <a:buNone/>
            </a:pPr>
            <a:endParaRPr lang="sv-SE" dirty="0" smtClean="0"/>
          </a:p>
          <a:p>
            <a:r>
              <a:rPr lang="sv-SE" sz="1200" b="0" i="0" kern="1200" dirty="0" smtClean="0">
                <a:solidFill>
                  <a:schemeClr val="tx1"/>
                </a:solidFill>
                <a:effectLst/>
                <a:latin typeface="+mn-lt"/>
                <a:ea typeface="+mn-ea"/>
                <a:cs typeface="+mn-cs"/>
              </a:rPr>
              <a:t>Som</a:t>
            </a:r>
            <a:r>
              <a:rPr lang="sv-SE" sz="1200" b="0" i="0" kern="1200" baseline="0" dirty="0" smtClean="0">
                <a:solidFill>
                  <a:schemeClr val="tx1"/>
                </a:solidFill>
                <a:effectLst/>
                <a:latin typeface="+mn-lt"/>
                <a:ea typeface="+mn-ea"/>
                <a:cs typeface="+mn-cs"/>
              </a:rPr>
              <a:t> du kan se i pyramiden finns det många olika sätt som chefen eller chefens chef kan agera på. Ta hjälp!</a:t>
            </a:r>
            <a:endParaRPr lang="sv-SE" dirty="0" smtClean="0"/>
          </a:p>
        </p:txBody>
      </p:sp>
      <p:sp>
        <p:nvSpPr>
          <p:cNvPr id="4" name="Platshållare för bildnummer 3"/>
          <p:cNvSpPr>
            <a:spLocks noGrp="1"/>
          </p:cNvSpPr>
          <p:nvPr>
            <p:ph type="sldNum" sz="quarter" idx="10"/>
          </p:nvPr>
        </p:nvSpPr>
        <p:spPr/>
        <p:txBody>
          <a:bodyPr/>
          <a:lstStyle/>
          <a:p>
            <a:fld id="{71320AF0-1F33-4C3F-B6D5-836F549E195E}" type="slidenum">
              <a:rPr lang="sv-SE" smtClean="0"/>
              <a:t>12</a:t>
            </a:fld>
            <a:endParaRPr lang="sv-SE"/>
          </a:p>
        </p:txBody>
      </p:sp>
      <p:sp>
        <p:nvSpPr>
          <p:cNvPr id="5" name="Platshållare för datum 4"/>
          <p:cNvSpPr>
            <a:spLocks noGrp="1"/>
          </p:cNvSpPr>
          <p:nvPr>
            <p:ph type="dt" idx="11"/>
          </p:nvPr>
        </p:nvSpPr>
        <p:spPr/>
        <p:txBody>
          <a:bodyPr/>
          <a:lstStyle/>
          <a:p>
            <a:r>
              <a:rPr lang="sv-SE" smtClean="0"/>
              <a:t>2019-04-09</a:t>
            </a:r>
            <a:endParaRPr lang="sv-SE"/>
          </a:p>
        </p:txBody>
      </p:sp>
    </p:spTree>
    <p:extLst>
      <p:ext uri="{BB962C8B-B14F-4D97-AF65-F5344CB8AC3E}">
        <p14:creationId xmlns:p14="http://schemas.microsoft.com/office/powerpoint/2010/main" val="37383654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71320AF0-1F33-4C3F-B6D5-836F549E195E}" type="slidenum">
              <a:rPr lang="sv-SE" smtClean="0"/>
              <a:t>13</a:t>
            </a:fld>
            <a:endParaRPr lang="sv-SE"/>
          </a:p>
        </p:txBody>
      </p:sp>
      <p:sp>
        <p:nvSpPr>
          <p:cNvPr id="5" name="Platshållare för datum 4"/>
          <p:cNvSpPr>
            <a:spLocks noGrp="1"/>
          </p:cNvSpPr>
          <p:nvPr>
            <p:ph type="dt" idx="11"/>
          </p:nvPr>
        </p:nvSpPr>
        <p:spPr/>
        <p:txBody>
          <a:bodyPr/>
          <a:lstStyle/>
          <a:p>
            <a:r>
              <a:rPr lang="sv-SE" smtClean="0"/>
              <a:t>2019-04-09</a:t>
            </a:r>
            <a:endParaRPr lang="sv-SE"/>
          </a:p>
        </p:txBody>
      </p:sp>
    </p:spTree>
    <p:extLst>
      <p:ext uri="{BB962C8B-B14F-4D97-AF65-F5344CB8AC3E}">
        <p14:creationId xmlns:p14="http://schemas.microsoft.com/office/powerpoint/2010/main" val="9011705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0" i="0" kern="1200" dirty="0" smtClean="0">
                <a:solidFill>
                  <a:schemeClr val="tx1"/>
                </a:solidFill>
                <a:effectLst/>
                <a:latin typeface="+mn-lt"/>
                <a:ea typeface="+mn-ea"/>
                <a:cs typeface="+mn-cs"/>
              </a:rPr>
              <a:t>Kränkande särbehandling är ett allvarligt arbetsmiljöproblem. Här finns råd till dig som är chef (eller annan arbetsgivarrepresentant).</a:t>
            </a:r>
          </a:p>
          <a:p>
            <a:r>
              <a:rPr lang="sv-SE" sz="1200" b="1" i="0" kern="1200" dirty="0" smtClean="0">
                <a:solidFill>
                  <a:schemeClr val="tx1"/>
                </a:solidFill>
                <a:effectLst/>
                <a:latin typeface="+mn-lt"/>
                <a:ea typeface="+mn-ea"/>
                <a:cs typeface="+mn-cs"/>
              </a:rPr>
              <a:t>Ta det på allvar</a:t>
            </a:r>
          </a:p>
          <a:p>
            <a:r>
              <a:rPr lang="sv-SE" sz="1200" b="0" i="0" kern="1200" dirty="0" smtClean="0">
                <a:solidFill>
                  <a:schemeClr val="tx1"/>
                </a:solidFill>
                <a:effectLst/>
                <a:latin typeface="+mn-lt"/>
                <a:ea typeface="+mn-ea"/>
                <a:cs typeface="+mn-cs"/>
              </a:rPr>
              <a:t>Om någon tar kontakt med dig för att berätta att hen eller någon annan är utsatt för kränkande särbehandling i samband med arbetet är det viktigt att du tar det på allvar. Se till att ni kan pratas vid ostört så fort som möjligt. Om personen hör av sig på mail eller telefon kan det vara bra att boka in ett möte. Det är din skyldighet som arbetsgivarrepresentant att agera skyndsamt och professionellt i den här situationen.</a:t>
            </a:r>
          </a:p>
          <a:p>
            <a:r>
              <a:rPr lang="sv-SE" sz="1200" b="0" i="0" kern="1200" dirty="0" smtClean="0">
                <a:solidFill>
                  <a:schemeClr val="tx1"/>
                </a:solidFill>
                <a:effectLst/>
                <a:latin typeface="+mn-lt"/>
                <a:ea typeface="+mn-ea"/>
                <a:cs typeface="+mn-cs"/>
              </a:rPr>
              <a:t>Tänk på att den som vill påtala eller anmäla kränkande särbehandling ska kunna göra det utan att behöva oroa sig för negativa konsekvenser. Informera personen om att det finns ett så kallat repressalieförbud, som skyddar den som påtalat eller anmält diskriminering från att bli bestraffad.</a:t>
            </a:r>
            <a:br>
              <a:rPr lang="sv-SE" sz="1200" b="0" i="0" kern="1200" dirty="0" smtClean="0">
                <a:solidFill>
                  <a:schemeClr val="tx1"/>
                </a:solidFill>
                <a:effectLst/>
                <a:latin typeface="+mn-lt"/>
                <a:ea typeface="+mn-ea"/>
                <a:cs typeface="+mn-cs"/>
              </a:rPr>
            </a:br>
            <a:r>
              <a:rPr lang="sv-SE" sz="1200" b="0" i="0" kern="1200" dirty="0" smtClean="0">
                <a:solidFill>
                  <a:schemeClr val="tx1"/>
                </a:solidFill>
                <a:effectLst/>
                <a:latin typeface="+mn-lt"/>
                <a:ea typeface="+mn-ea"/>
                <a:cs typeface="+mn-cs"/>
              </a:rPr>
              <a:t>Börja med att lyssna förutsättningslöst till vad personen har att säga. Håll dig neutral och ta inte parti förrän situationen är utredd.</a:t>
            </a:r>
          </a:p>
          <a:p>
            <a:r>
              <a:rPr lang="sv-SE" sz="1200" b="0" i="0" kern="1200" dirty="0" smtClean="0">
                <a:solidFill>
                  <a:schemeClr val="tx1"/>
                </a:solidFill>
                <a:effectLst/>
                <a:latin typeface="+mn-lt"/>
                <a:ea typeface="+mn-ea"/>
                <a:cs typeface="+mn-cs"/>
              </a:rPr>
              <a:t>Om du inte har fått informationen direkt från personen som är utsatt måste du ändå agera. Första steget är att samtala med den som är utsatt.</a:t>
            </a:r>
          </a:p>
          <a:p>
            <a:r>
              <a:rPr lang="sv-SE" sz="1200" b="1" i="0" kern="1200" dirty="0" smtClean="0">
                <a:solidFill>
                  <a:schemeClr val="tx1"/>
                </a:solidFill>
                <a:effectLst/>
                <a:latin typeface="+mn-lt"/>
                <a:ea typeface="+mn-ea"/>
                <a:cs typeface="+mn-cs"/>
              </a:rPr>
              <a:t>Agera för att få ett slut på kränkande särbehandling</a:t>
            </a:r>
          </a:p>
          <a:p>
            <a:r>
              <a:rPr lang="sv-SE" sz="1200" b="0" i="0" kern="1200" dirty="0" smtClean="0">
                <a:solidFill>
                  <a:schemeClr val="tx1"/>
                </a:solidFill>
                <a:effectLst/>
                <a:latin typeface="+mn-lt"/>
                <a:ea typeface="+mn-ea"/>
                <a:cs typeface="+mn-cs"/>
              </a:rPr>
              <a:t>Om du upptäcker eller får höra talas om kränkande särbehandling har du skyldighet att agera för att det ska upphöra. Det ingår i arbetsmiljöansvaret.</a:t>
            </a:r>
          </a:p>
          <a:p>
            <a:r>
              <a:rPr lang="sv-SE" sz="1200" b="0" i="0" kern="1200" dirty="0" smtClean="0">
                <a:solidFill>
                  <a:schemeClr val="tx1"/>
                </a:solidFill>
                <a:effectLst/>
                <a:latin typeface="+mn-lt"/>
                <a:ea typeface="+mn-ea"/>
                <a:cs typeface="+mn-cs"/>
              </a:rPr>
              <a:t>Som chef kan du agera på flera olika sätt, beroende på hur situationen ser ut. Oftast handlar det om att person som särbehandlar andra på ett kränkande sätt måste göras medveten om det och få chans att ändra sitt beteende.</a:t>
            </a:r>
          </a:p>
          <a:p>
            <a:r>
              <a:rPr lang="sv-SE" sz="1200" b="0" i="0" kern="1200" dirty="0" smtClean="0">
                <a:solidFill>
                  <a:schemeClr val="tx1"/>
                </a:solidFill>
                <a:effectLst/>
                <a:latin typeface="+mn-lt"/>
                <a:ea typeface="+mn-ea"/>
                <a:cs typeface="+mn-cs"/>
              </a:rPr>
              <a:t>Ta för vana att föra egna minnesanteckningar, det går fort att glömma vad som sagts i olika möten och samtal. Notera även dina egna iakttagelser.</a:t>
            </a:r>
          </a:p>
          <a:p>
            <a:r>
              <a:rPr lang="sv-SE" sz="1200" b="1" i="0" kern="1200" dirty="0" smtClean="0">
                <a:solidFill>
                  <a:schemeClr val="tx1"/>
                </a:solidFill>
                <a:effectLst/>
                <a:latin typeface="+mn-lt"/>
                <a:ea typeface="+mn-ea"/>
                <a:cs typeface="+mn-cs"/>
              </a:rPr>
              <a:t>Coacha för mod och handling</a:t>
            </a:r>
          </a:p>
          <a:p>
            <a:r>
              <a:rPr lang="sv-SE" sz="1200" b="0" i="0" kern="1200" dirty="0" smtClean="0">
                <a:solidFill>
                  <a:schemeClr val="tx1"/>
                </a:solidFill>
                <a:effectLst/>
                <a:latin typeface="+mn-lt"/>
                <a:ea typeface="+mn-ea"/>
                <a:cs typeface="+mn-cs"/>
              </a:rPr>
              <a:t>Förklara för den som känner sig utsatt (eller som berättar att någon annan är utsatt) att den som kränker måste få veta hur beteendet upplevs, så att hen kan ändra sitt beteende.  Annars är risken stor att det fortsätter, särskilt om det redan har hänt flera gånger. Uppmuntra personen att föra dagbok så att man enklare kan se både positiva och negativa förändringar i beteendet.</a:t>
            </a:r>
          </a:p>
          <a:p>
            <a:r>
              <a:rPr lang="sv-SE" sz="1200" b="0" i="0" kern="1200" dirty="0" smtClean="0">
                <a:solidFill>
                  <a:schemeClr val="tx1"/>
                </a:solidFill>
                <a:effectLst/>
                <a:latin typeface="+mn-lt"/>
                <a:ea typeface="+mn-ea"/>
                <a:cs typeface="+mn-cs"/>
              </a:rPr>
              <a:t>Fråga vad hen önskar ska hända härnäst. Kan du som chef hjälpa till på något sätt? Finns det någon annan som kan göra något för att hjälpa?</a:t>
            </a:r>
          </a:p>
          <a:p>
            <a:r>
              <a:rPr lang="sv-SE" sz="1200" b="0" i="0" kern="1200" dirty="0" smtClean="0">
                <a:solidFill>
                  <a:schemeClr val="tx1"/>
                </a:solidFill>
                <a:effectLst/>
                <a:latin typeface="+mn-lt"/>
                <a:ea typeface="+mn-ea"/>
                <a:cs typeface="+mn-cs"/>
              </a:rPr>
              <a:t>En del som berättar om kränkningar vill inte att chefen ska säga något till den som kränker. Fråga i så fall vad det beror på. Är personen rädd för något? Uppmana och stötta personen att själv säga ifrån till den som kränker. Vad är det värsta som skulle kunna hända? Vad är det bästa som skulle kunna hända? Öva tillsammans på hur hen kan formulera sig.</a:t>
            </a:r>
          </a:p>
          <a:p>
            <a:r>
              <a:rPr lang="sv-SE" sz="1200" b="0" i="0" kern="1200" dirty="0" smtClean="0">
                <a:solidFill>
                  <a:schemeClr val="tx1"/>
                </a:solidFill>
                <a:effectLst/>
                <a:latin typeface="+mn-lt"/>
                <a:ea typeface="+mn-ea"/>
                <a:cs typeface="+mn-cs"/>
              </a:rPr>
              <a:t>Om det rör sig om grova eller allvarliga kränkningar behöver du som chef överväga att agera även om medarbetaren inte vill det.</a:t>
            </a:r>
          </a:p>
          <a:p>
            <a:r>
              <a:rPr lang="sv-SE" sz="1200" b="1" i="0" kern="1200" dirty="0" smtClean="0">
                <a:solidFill>
                  <a:schemeClr val="tx1"/>
                </a:solidFill>
                <a:effectLst/>
                <a:latin typeface="+mn-lt"/>
                <a:ea typeface="+mn-ea"/>
                <a:cs typeface="+mn-cs"/>
              </a:rPr>
              <a:t>Skydda den som känner otrygghet</a:t>
            </a:r>
          </a:p>
          <a:p>
            <a:r>
              <a:rPr lang="sv-SE" sz="1200" b="0" i="0" kern="1200" dirty="0" smtClean="0">
                <a:solidFill>
                  <a:schemeClr val="tx1"/>
                </a:solidFill>
                <a:effectLst/>
                <a:latin typeface="+mn-lt"/>
                <a:ea typeface="+mn-ea"/>
                <a:cs typeface="+mn-cs"/>
              </a:rPr>
              <a:t>Lägg tillsammans med den utsatta upp en plan för hur hen kan känna sig tryggare i situationen. Exempel:</a:t>
            </a:r>
          </a:p>
          <a:p>
            <a:r>
              <a:rPr lang="sv-SE" sz="1200" b="0" i="0" kern="1200" dirty="0" smtClean="0">
                <a:solidFill>
                  <a:schemeClr val="tx1"/>
                </a:solidFill>
                <a:effectLst/>
                <a:latin typeface="+mn-lt"/>
                <a:ea typeface="+mn-ea"/>
                <a:cs typeface="+mn-cs"/>
              </a:rPr>
              <a:t>Chefen finns på arbetsplatsen eller tillgänglig på telefon den dagen som den utsatta kommer att berätta för sin kollega att hen känner sig kränkt.</a:t>
            </a:r>
          </a:p>
          <a:p>
            <a:r>
              <a:rPr lang="sv-SE" sz="1200" b="0" i="0" kern="1200" dirty="0" smtClean="0">
                <a:solidFill>
                  <a:schemeClr val="tx1"/>
                </a:solidFill>
                <a:effectLst/>
                <a:latin typeface="+mn-lt"/>
                <a:ea typeface="+mn-ea"/>
                <a:cs typeface="+mn-cs"/>
              </a:rPr>
              <a:t>Den som är utsatt vet vilken tidpunkt chefen kommer att ha samtal med kollegan.</a:t>
            </a:r>
          </a:p>
          <a:p>
            <a:r>
              <a:rPr lang="sv-SE" sz="1200" b="0" i="0" kern="1200" dirty="0" smtClean="0">
                <a:solidFill>
                  <a:schemeClr val="tx1"/>
                </a:solidFill>
                <a:effectLst/>
                <a:latin typeface="+mn-lt"/>
                <a:ea typeface="+mn-ea"/>
                <a:cs typeface="+mn-cs"/>
              </a:rPr>
              <a:t>En arbetskamrat eller en facklig representant/skyddsombud får information om läget och kan stötta lite extra.</a:t>
            </a:r>
          </a:p>
          <a:p>
            <a:r>
              <a:rPr lang="sv-SE" sz="1200" b="0" i="0" kern="1200" dirty="0" smtClean="0">
                <a:solidFill>
                  <a:schemeClr val="tx1"/>
                </a:solidFill>
                <a:effectLst/>
                <a:latin typeface="+mn-lt"/>
                <a:ea typeface="+mn-ea"/>
                <a:cs typeface="+mn-cs"/>
              </a:rPr>
              <a:t>Den som är utsatt får tillfälligt anpassade arbetstider eller arbetsuppgifter för att slippa stöta ihop med kollegan under tiden som utredning pågår.</a:t>
            </a:r>
          </a:p>
          <a:p>
            <a:r>
              <a:rPr lang="sv-SE" sz="1200" b="1" i="0" kern="1200" dirty="0" smtClean="0">
                <a:solidFill>
                  <a:schemeClr val="tx1"/>
                </a:solidFill>
                <a:effectLst/>
                <a:latin typeface="+mn-lt"/>
                <a:ea typeface="+mn-ea"/>
                <a:cs typeface="+mn-cs"/>
              </a:rPr>
              <a:t>Följ upp</a:t>
            </a:r>
          </a:p>
          <a:p>
            <a:r>
              <a:rPr lang="sv-SE" sz="1200" b="0" i="0" kern="1200" dirty="0" smtClean="0">
                <a:solidFill>
                  <a:schemeClr val="tx1"/>
                </a:solidFill>
                <a:effectLst/>
                <a:latin typeface="+mn-lt"/>
                <a:ea typeface="+mn-ea"/>
                <a:cs typeface="+mn-cs"/>
              </a:rPr>
              <a:t>Boka in ett nytt möte med den utsatta/anmälaren efter några veckor för att följa upp. Vilka åtgärder har ni vidtagit? Hur gick det? Har den kränkande särbehandlingen upphört eller minskat? Varför/varför inte?  Hur kan ni gå vidare?</a:t>
            </a:r>
          </a:p>
          <a:p>
            <a:r>
              <a:rPr lang="sv-SE" sz="1200" b="0" i="0" kern="1200" dirty="0" smtClean="0">
                <a:solidFill>
                  <a:schemeClr val="tx1"/>
                </a:solidFill>
                <a:effectLst/>
                <a:latin typeface="+mn-lt"/>
                <a:ea typeface="+mn-ea"/>
                <a:cs typeface="+mn-cs"/>
              </a:rPr>
              <a:t>Om den kränkande särbehandlingen inte har upphört har du som chef ansvar för att försöka på andra sätt. Boka även ett nytt uppföljningsmöte med den utsatta.</a:t>
            </a:r>
          </a:p>
          <a:p>
            <a:r>
              <a:rPr lang="sv-SE" sz="1200" b="1" i="0" kern="1200" dirty="0" smtClean="0">
                <a:solidFill>
                  <a:schemeClr val="tx1"/>
                </a:solidFill>
                <a:effectLst/>
                <a:latin typeface="+mn-lt"/>
                <a:ea typeface="+mn-ea"/>
                <a:cs typeface="+mn-cs"/>
              </a:rPr>
              <a:t>Aktualisera</a:t>
            </a:r>
          </a:p>
          <a:p>
            <a:r>
              <a:rPr lang="sv-SE" sz="1200" b="0" i="0" kern="1200" dirty="0" smtClean="0">
                <a:solidFill>
                  <a:schemeClr val="tx1"/>
                </a:solidFill>
                <a:effectLst/>
                <a:latin typeface="+mn-lt"/>
                <a:ea typeface="+mn-ea"/>
                <a:cs typeface="+mn-cs"/>
              </a:rPr>
              <a:t>Arbeta för att höja kunskapen och medvetenheten kring kränkande särbehandling i hela arbetsgruppen/arbetsplatsen. Exempel</a:t>
            </a:r>
          </a:p>
          <a:p>
            <a:r>
              <a:rPr lang="sv-SE" sz="1200" b="0" i="0" kern="1200" dirty="0" smtClean="0">
                <a:solidFill>
                  <a:schemeClr val="tx1"/>
                </a:solidFill>
                <a:effectLst/>
                <a:latin typeface="+mn-lt"/>
                <a:ea typeface="+mn-ea"/>
                <a:cs typeface="+mn-cs"/>
              </a:rPr>
              <a:t>Genomför skyddsronden Kränkande särbehandling tillsammans med skyddsombud (som en del av ert systematiska arbetsmiljöarbete). Informera alla på arbetsplatsen vad ni kommit fram till och vilka åtgärder ni kommer att vidta.</a:t>
            </a:r>
          </a:p>
          <a:p>
            <a:r>
              <a:rPr lang="sv-SE" sz="1200" b="0" i="0" kern="1200" dirty="0" smtClean="0">
                <a:solidFill>
                  <a:schemeClr val="tx1"/>
                </a:solidFill>
                <a:effectLst/>
                <a:latin typeface="+mn-lt"/>
                <a:ea typeface="+mn-ea"/>
                <a:cs typeface="+mn-cs"/>
              </a:rPr>
              <a:t>Aktualisera kommunens Policy för likabehandling och mångfald genom att gå igenom vad kränkande särbehandling är, hur man gör om man känner sig utsatt, vad den som står bredvid kan göra och vad chefen har för skyldigheter.</a:t>
            </a:r>
          </a:p>
          <a:p>
            <a:r>
              <a:rPr lang="sv-SE" sz="1200" b="0" i="0" kern="1200" dirty="0" smtClean="0">
                <a:solidFill>
                  <a:schemeClr val="tx1"/>
                </a:solidFill>
                <a:effectLst/>
                <a:latin typeface="+mn-lt"/>
                <a:ea typeface="+mn-ea"/>
                <a:cs typeface="+mn-cs"/>
              </a:rPr>
              <a:t>Dela upp medarbetarna i mindre grupper på APT och ge dem diskussionsfrågor eller värderingsövningar kopplade till kränkande särbehandling, exempelvis ”hur ser en bra social arbetsmiljö ut?”, ”hur säger man ifrån när något inte känns ok?”, ”var går min gräns -vad upplever jag som kränkande?”.</a:t>
            </a:r>
          </a:p>
          <a:p>
            <a:r>
              <a:rPr lang="sv-SE" sz="1200" b="0" i="0" kern="1200" dirty="0" smtClean="0">
                <a:solidFill>
                  <a:schemeClr val="tx1"/>
                </a:solidFill>
                <a:effectLst/>
                <a:latin typeface="+mn-lt"/>
                <a:ea typeface="+mn-ea"/>
                <a:cs typeface="+mn-cs"/>
              </a:rPr>
              <a:t>Utveckla er organisatoriska och sociala arbetsmiljö med hjälp av Suntarbetslivs verktyg </a:t>
            </a:r>
            <a:r>
              <a:rPr lang="sv-SE" sz="1200" b="0" i="0" u="none" strike="noStrike" kern="1200" dirty="0" smtClean="0">
                <a:solidFill>
                  <a:schemeClr val="tx1"/>
                </a:solidFill>
                <a:effectLst/>
                <a:latin typeface="+mn-lt"/>
                <a:ea typeface="+mn-ea"/>
                <a:cs typeface="+mn-cs"/>
                <a:hlinkClick r:id="rId3" tooltip="OSA-kollen på suntarbetsliv"/>
              </a:rPr>
              <a:t>OSA-kollen.</a:t>
            </a:r>
            <a:r>
              <a:rPr lang="sv-SE" sz="1200" b="0" i="0" kern="1200" dirty="0" smtClean="0">
                <a:solidFill>
                  <a:schemeClr val="tx1"/>
                </a:solidFill>
                <a:effectLst/>
                <a:latin typeface="+mn-lt"/>
                <a:ea typeface="+mn-ea"/>
                <a:cs typeface="+mn-cs"/>
              </a:rPr>
              <a:t> OSA-kollen har särskilda avsnitt som handlar om att förstå och att jobba förebyggande mot kränkande särbehandling.</a:t>
            </a:r>
          </a:p>
          <a:p>
            <a:r>
              <a:rPr lang="sv-SE" sz="1200" b="1" i="0" kern="1200" dirty="0" smtClean="0">
                <a:solidFill>
                  <a:schemeClr val="tx1"/>
                </a:solidFill>
                <a:effectLst/>
                <a:latin typeface="+mn-lt"/>
                <a:ea typeface="+mn-ea"/>
                <a:cs typeface="+mn-cs"/>
              </a:rPr>
              <a:t>Ta hjälp av HR och kollegor</a:t>
            </a:r>
          </a:p>
          <a:p>
            <a:r>
              <a:rPr lang="sv-SE" sz="1200" b="0" i="0" kern="1200" dirty="0" smtClean="0">
                <a:solidFill>
                  <a:schemeClr val="tx1"/>
                </a:solidFill>
                <a:effectLst/>
                <a:latin typeface="+mn-lt"/>
                <a:ea typeface="+mn-ea"/>
                <a:cs typeface="+mn-cs"/>
              </a:rPr>
              <a:t>HR kan ge råd och fungera som bollplank i situationer som har med kränkande särbehandling att göra. Det kan till exempel handla om arbetsmiljö, arbetsrätt, rehabilitering, beteendevetenskap och ledarskap.</a:t>
            </a:r>
          </a:p>
          <a:p>
            <a:r>
              <a:rPr lang="sv-SE" sz="1200" b="0" i="0" kern="1200" dirty="0" smtClean="0">
                <a:solidFill>
                  <a:schemeClr val="tx1"/>
                </a:solidFill>
                <a:effectLst/>
                <a:latin typeface="+mn-lt"/>
                <a:ea typeface="+mn-ea"/>
                <a:cs typeface="+mn-cs"/>
              </a:rPr>
              <a:t>Rådfråga gärna även chefskollegor och andra personer som kan ha erfarenhet av liknande situationer.</a:t>
            </a:r>
          </a:p>
          <a:p>
            <a:r>
              <a:rPr lang="sv-SE" sz="1200" b="1" i="0" kern="1200" dirty="0" smtClean="0">
                <a:solidFill>
                  <a:schemeClr val="tx1"/>
                </a:solidFill>
                <a:effectLst/>
                <a:latin typeface="+mn-lt"/>
                <a:ea typeface="+mn-ea"/>
                <a:cs typeface="+mn-cs"/>
              </a:rPr>
              <a:t>Trepartssamtal</a:t>
            </a:r>
          </a:p>
          <a:p>
            <a:r>
              <a:rPr lang="sv-SE" sz="1200" b="0" i="0" kern="1200" dirty="0" smtClean="0">
                <a:solidFill>
                  <a:schemeClr val="tx1"/>
                </a:solidFill>
                <a:effectLst/>
                <a:latin typeface="+mn-lt"/>
                <a:ea typeface="+mn-ea"/>
                <a:cs typeface="+mn-cs"/>
              </a:rPr>
              <a:t>I vissa fall behöver de inblandade personerna hjälp att prata med varandra med en neutral person närvarande. Du som chef kan vara den neutrala personen, men ibland är det bättre att en helt utomstående är med, exempelvis företagshälsovården.</a:t>
            </a:r>
          </a:p>
          <a:p>
            <a:r>
              <a:rPr lang="sv-SE" sz="1200" b="1" i="0" kern="1200" dirty="0" smtClean="0">
                <a:solidFill>
                  <a:schemeClr val="tx1"/>
                </a:solidFill>
                <a:effectLst/>
                <a:latin typeface="+mn-lt"/>
                <a:ea typeface="+mn-ea"/>
                <a:cs typeface="+mn-cs"/>
              </a:rPr>
              <a:t>Chefens utredning</a:t>
            </a:r>
          </a:p>
          <a:p>
            <a:r>
              <a:rPr lang="sv-SE" sz="1200" b="0" i="0" kern="1200" dirty="0" smtClean="0">
                <a:solidFill>
                  <a:schemeClr val="tx1"/>
                </a:solidFill>
                <a:effectLst/>
                <a:latin typeface="+mn-lt"/>
                <a:ea typeface="+mn-ea"/>
                <a:cs typeface="+mn-cs"/>
              </a:rPr>
              <a:t>Du kan genomföra en egen utredning av anklagelserna/anmälan. Utgå från samma principer som för en formell utredning, det vill säga undersök:</a:t>
            </a:r>
          </a:p>
          <a:p>
            <a:r>
              <a:rPr lang="sv-SE" sz="1200" b="0" i="0" kern="1200" dirty="0" smtClean="0">
                <a:solidFill>
                  <a:schemeClr val="tx1"/>
                </a:solidFill>
                <a:effectLst/>
                <a:latin typeface="+mn-lt"/>
                <a:ea typeface="+mn-ea"/>
                <a:cs typeface="+mn-cs"/>
              </a:rPr>
              <a:t>Den utsattes perspektiv och upplevelser.</a:t>
            </a:r>
          </a:p>
          <a:p>
            <a:r>
              <a:rPr lang="sv-SE" sz="1200" b="0" i="0" kern="1200" dirty="0" smtClean="0">
                <a:solidFill>
                  <a:schemeClr val="tx1"/>
                </a:solidFill>
                <a:effectLst/>
                <a:latin typeface="+mn-lt"/>
                <a:ea typeface="+mn-ea"/>
                <a:cs typeface="+mn-cs"/>
              </a:rPr>
              <a:t>Den eller de anklagades perspektiv och upplevelser.</a:t>
            </a:r>
          </a:p>
          <a:p>
            <a:r>
              <a:rPr lang="sv-SE" sz="1200" b="0" i="0" kern="1200" dirty="0" smtClean="0">
                <a:solidFill>
                  <a:schemeClr val="tx1"/>
                </a:solidFill>
                <a:effectLst/>
                <a:latin typeface="+mn-lt"/>
                <a:ea typeface="+mn-ea"/>
                <a:cs typeface="+mn-cs"/>
              </a:rPr>
              <a:t>Vittnens perspektiv och upplevelser.</a:t>
            </a:r>
          </a:p>
          <a:p>
            <a:r>
              <a:rPr lang="sv-SE" sz="1200" b="0" i="0" kern="1200" dirty="0" smtClean="0">
                <a:solidFill>
                  <a:schemeClr val="tx1"/>
                </a:solidFill>
                <a:effectLst/>
                <a:latin typeface="+mn-lt"/>
                <a:ea typeface="+mn-ea"/>
                <a:cs typeface="+mn-cs"/>
              </a:rPr>
              <a:t>Oberoende bevis såsom brev, e-post, protokoll, inspelningar, bilder eller liknande.</a:t>
            </a:r>
          </a:p>
          <a:p>
            <a:r>
              <a:rPr lang="sv-SE" sz="1200" b="0" i="0" kern="1200" dirty="0" smtClean="0">
                <a:solidFill>
                  <a:schemeClr val="tx1"/>
                </a:solidFill>
                <a:effectLst/>
                <a:latin typeface="+mn-lt"/>
                <a:ea typeface="+mn-ea"/>
                <a:cs typeface="+mn-cs"/>
              </a:rPr>
              <a:t>Målet med utredningen är att samla så mycket information som behövs för att du som chef ska kunna vidta åtgärder för att få den kränkande särbehandlingen att upphöra.</a:t>
            </a:r>
          </a:p>
          <a:p>
            <a:r>
              <a:rPr lang="sv-SE" sz="1200" b="0" i="0" kern="1200" dirty="0" smtClean="0">
                <a:solidFill>
                  <a:schemeClr val="tx1"/>
                </a:solidFill>
                <a:effectLst/>
                <a:latin typeface="+mn-lt"/>
                <a:ea typeface="+mn-ea"/>
                <a:cs typeface="+mn-cs"/>
              </a:rPr>
              <a:t>Under tiden som utredning pågår finns det stöd i kollektivavtalet Allmänna Bestämmelser för att tillfälligt stänga av personen som utreds med bibehållen lön. Avstängning ska alltid föregås av överläggning med det fackförbund som personen är medlem i.</a:t>
            </a:r>
          </a:p>
          <a:p>
            <a:r>
              <a:rPr lang="sv-SE" sz="1200" b="1" i="0" kern="1200" dirty="0" smtClean="0">
                <a:solidFill>
                  <a:schemeClr val="tx1"/>
                </a:solidFill>
                <a:effectLst/>
                <a:latin typeface="+mn-lt"/>
                <a:ea typeface="+mn-ea"/>
                <a:cs typeface="+mn-cs"/>
              </a:rPr>
              <a:t>Medvetandegöra</a:t>
            </a:r>
          </a:p>
          <a:p>
            <a:r>
              <a:rPr lang="sv-SE" sz="1200" b="0" i="0" kern="1200" dirty="0" smtClean="0">
                <a:solidFill>
                  <a:schemeClr val="tx1"/>
                </a:solidFill>
                <a:effectLst/>
                <a:latin typeface="+mn-lt"/>
                <a:ea typeface="+mn-ea"/>
                <a:cs typeface="+mn-cs"/>
              </a:rPr>
              <a:t>Om din utredning visar att någon betett sig på ett felaktigt sätt (utsatt någon för kränkande särbehandling) måste du som chef göra den personen medveten om det och kräva förändring. Det är viktigt att du som chef ger personen en rimlig chans att korrigera ett olämpligt beteende och att du tydliggör vad som faktiskt förväntas. Det gör du genom samtal med medarbetaren. Innan samtalet behöver du skriva ner på vilket sätt medarbetaren har gjort fel eller brustit (det du tänker påtala i samtalet). Efter samtalet är det bra om medarbetaren skriver på att hen har tagit del av samtalet. Lämna också över en kopia till medarbetaren.</a:t>
            </a:r>
          </a:p>
          <a:p>
            <a:r>
              <a:rPr lang="sv-SE" sz="1200" b="0" i="0" kern="1200" dirty="0" smtClean="0">
                <a:solidFill>
                  <a:schemeClr val="tx1"/>
                </a:solidFill>
                <a:effectLst/>
                <a:latin typeface="+mn-lt"/>
                <a:ea typeface="+mn-ea"/>
                <a:cs typeface="+mn-cs"/>
              </a:rPr>
              <a:t>Detta är en åtgärd du kan använda om det inte finns fog för eller möjlighet att dela ut en skriftlig varning.</a:t>
            </a:r>
          </a:p>
          <a:p>
            <a:r>
              <a:rPr lang="sv-SE" sz="1200" b="1" i="0" kern="1200" dirty="0" smtClean="0">
                <a:solidFill>
                  <a:schemeClr val="tx1"/>
                </a:solidFill>
                <a:effectLst/>
                <a:latin typeface="+mn-lt"/>
                <a:ea typeface="+mn-ea"/>
                <a:cs typeface="+mn-cs"/>
              </a:rPr>
              <a:t>Stötta i skriftlig anmälan</a:t>
            </a:r>
          </a:p>
          <a:p>
            <a:r>
              <a:rPr lang="sv-SE" sz="1200" b="0" i="0" kern="1200" dirty="0" smtClean="0">
                <a:solidFill>
                  <a:schemeClr val="tx1"/>
                </a:solidFill>
                <a:effectLst/>
                <a:latin typeface="+mn-lt"/>
                <a:ea typeface="+mn-ea"/>
                <a:cs typeface="+mn-cs"/>
              </a:rPr>
              <a:t>I vissa fall kan det behövas en formell utredning för att få klarhet i situationen och kunna åtgärda den. Det kan också vara så att medarbetaren själv av olika anledningar vill att det ska göras en formell utredning. Du som chef kan då ge stöd och hjälp att göra den formella anmälan.</a:t>
            </a:r>
          </a:p>
          <a:p>
            <a:r>
              <a:rPr lang="sv-SE" sz="1200" b="0" i="0" kern="1200" dirty="0" smtClean="0">
                <a:solidFill>
                  <a:schemeClr val="tx1"/>
                </a:solidFill>
                <a:effectLst/>
                <a:latin typeface="+mn-lt"/>
                <a:ea typeface="+mn-ea"/>
                <a:cs typeface="+mn-cs"/>
              </a:rPr>
              <a:t>Läs mer i avsnitt</a:t>
            </a:r>
            <a:r>
              <a:rPr lang="sv-SE" sz="1200" b="0" i="0" u="none" strike="noStrike" kern="1200" dirty="0" smtClean="0">
                <a:solidFill>
                  <a:schemeClr val="tx1"/>
                </a:solidFill>
                <a:effectLst/>
                <a:latin typeface="+mn-lt"/>
                <a:ea typeface="+mn-ea"/>
                <a:cs typeface="+mn-cs"/>
                <a:hlinkClick r:id="rId4"/>
              </a:rPr>
              <a:t> Skriftlig anmälan och formell utredning</a:t>
            </a:r>
            <a:r>
              <a:rPr lang="sv-SE" sz="1200" b="0" i="0" kern="1200" dirty="0" smtClean="0">
                <a:solidFill>
                  <a:schemeClr val="tx1"/>
                </a:solidFill>
                <a:effectLst/>
                <a:latin typeface="+mn-lt"/>
                <a:ea typeface="+mn-ea"/>
                <a:cs typeface="+mn-cs"/>
              </a:rPr>
              <a:t>.</a:t>
            </a:r>
          </a:p>
          <a:p>
            <a:r>
              <a:rPr lang="sv-SE" sz="1200" b="1" i="0" kern="1200" dirty="0" smtClean="0">
                <a:solidFill>
                  <a:schemeClr val="tx1"/>
                </a:solidFill>
                <a:effectLst/>
                <a:latin typeface="+mn-lt"/>
                <a:ea typeface="+mn-ea"/>
                <a:cs typeface="+mn-cs"/>
              </a:rPr>
              <a:t>Erbjuda stöd</a:t>
            </a:r>
          </a:p>
          <a:p>
            <a:r>
              <a:rPr lang="sv-SE" sz="1200" b="0" i="0" kern="1200" dirty="0" smtClean="0">
                <a:solidFill>
                  <a:schemeClr val="tx1"/>
                </a:solidFill>
                <a:effectLst/>
                <a:latin typeface="+mn-lt"/>
                <a:ea typeface="+mn-ea"/>
                <a:cs typeface="+mn-cs"/>
              </a:rPr>
              <a:t>Både den utsatta, den som utsätter och kollegor runt omkring kan ha det jobbigt och må dåligt på olika sätt under tiden som kränkande särbehandling pågår, utreds och åtgärdas. De inblandade kan behöva hjälp att acceptera varandra och gå vidare. Det kan handla om handledning, coachning och samtal enskilt eller i gruppen. Som chef behöver du vara uppmärksam och erbjuda stöd där det behövs.</a:t>
            </a:r>
          </a:p>
          <a:p>
            <a:r>
              <a:rPr lang="sv-SE" sz="1200" b="0" i="0" kern="1200" dirty="0" smtClean="0">
                <a:solidFill>
                  <a:schemeClr val="tx1"/>
                </a:solidFill>
                <a:effectLst/>
                <a:latin typeface="+mn-lt"/>
                <a:ea typeface="+mn-ea"/>
                <a:cs typeface="+mn-cs"/>
              </a:rPr>
              <a:t>Företagshälsovården kan hjälpa till med exempelvis samtalsstöd (beteendevetare/psykolog). På vårdcentralerna brukar det finnas kuratorer och i vissa fall psykologer.</a:t>
            </a:r>
          </a:p>
          <a:p>
            <a:r>
              <a:rPr lang="sv-SE" sz="1200" b="0" i="0" kern="1200" dirty="0" smtClean="0">
                <a:solidFill>
                  <a:schemeClr val="tx1"/>
                </a:solidFill>
                <a:effectLst/>
                <a:latin typeface="+mn-lt"/>
                <a:ea typeface="+mn-ea"/>
                <a:cs typeface="+mn-cs"/>
              </a:rPr>
              <a:t>Om någon blir sjukskriven på grund av ohälsa kopplat till kränkande särbehandling gäller kommunens rutiner och riktlinjer för arbetslivsinriktad rehabilitering. Det ska även anmälas som en arbetssjukdom till Försäkringskassan (använd </a:t>
            </a:r>
            <a:r>
              <a:rPr lang="sv-SE" sz="1200" b="0" i="0" u="none" strike="noStrike" kern="1200" dirty="0" smtClean="0">
                <a:solidFill>
                  <a:schemeClr val="tx1"/>
                </a:solidFill>
                <a:effectLst/>
                <a:latin typeface="+mn-lt"/>
                <a:ea typeface="+mn-ea"/>
                <a:cs typeface="+mn-cs"/>
                <a:hlinkClick r:id="rId5"/>
              </a:rPr>
              <a:t>KIA</a:t>
            </a:r>
            <a:r>
              <a:rPr lang="sv-SE" sz="1200" b="0" i="0" kern="1200" dirty="0" smtClean="0">
                <a:solidFill>
                  <a:schemeClr val="tx1"/>
                </a:solidFill>
                <a:effectLst/>
                <a:latin typeface="+mn-lt"/>
                <a:ea typeface="+mn-ea"/>
                <a:cs typeface="+mn-cs"/>
              </a:rPr>
              <a:t>).</a:t>
            </a:r>
          </a:p>
          <a:p>
            <a:r>
              <a:rPr lang="sv-SE" sz="1200" b="1" i="0" kern="1200" dirty="0" smtClean="0">
                <a:solidFill>
                  <a:schemeClr val="tx1"/>
                </a:solidFill>
                <a:effectLst/>
                <a:latin typeface="+mn-lt"/>
                <a:ea typeface="+mn-ea"/>
                <a:cs typeface="+mn-cs"/>
              </a:rPr>
              <a:t>Uppmana till polisanmälan</a:t>
            </a:r>
          </a:p>
          <a:p>
            <a:r>
              <a:rPr lang="sv-SE" sz="1200" b="0" i="0" kern="1200" dirty="0" smtClean="0">
                <a:solidFill>
                  <a:schemeClr val="tx1"/>
                </a:solidFill>
                <a:effectLst/>
                <a:latin typeface="+mn-lt"/>
                <a:ea typeface="+mn-ea"/>
                <a:cs typeface="+mn-cs"/>
              </a:rPr>
              <a:t>Om någon har blivit utsatt för ett brott bör du som chef uppmuntra och stötta den personen att göra en polisanmälan. Som utgångspunkt är det den som är utsatt för brottet (målsäganden) som polisanmäler.</a:t>
            </a:r>
          </a:p>
          <a:p>
            <a:r>
              <a:rPr lang="sv-SE" sz="1200" b="0" i="0" kern="1200" dirty="0" smtClean="0">
                <a:solidFill>
                  <a:schemeClr val="tx1"/>
                </a:solidFill>
                <a:effectLst/>
                <a:latin typeface="+mn-lt"/>
                <a:ea typeface="+mn-ea"/>
                <a:cs typeface="+mn-cs"/>
              </a:rPr>
              <a:t>Arbetsgivaren kan polisanmälan brott som har koppling till arbetsplatsen om det finns faktaunderlag som utvisar att det kan röra sig om brottslig handling. Sexuellt ofredande och försök till våldtäkt är två exempel på brott. Arbetsgivaren kan bara polisanmäla om den medarbetare som utsatts för brottet är beredd att medverka i polisens förundersökning. Du behöver därför fråga den utsatta medarbetaren innan du gör en polisanmälan.</a:t>
            </a:r>
          </a:p>
          <a:p>
            <a:r>
              <a:rPr lang="sv-SE" sz="1200" b="0" i="0" kern="1200" dirty="0" smtClean="0">
                <a:solidFill>
                  <a:schemeClr val="tx1"/>
                </a:solidFill>
                <a:effectLst/>
                <a:latin typeface="+mn-lt"/>
                <a:ea typeface="+mn-ea"/>
                <a:cs typeface="+mn-cs"/>
              </a:rPr>
              <a:t>Arbetsgivaren har inte någon laglig skyldighet att göra en egen polisanmälan.</a:t>
            </a:r>
          </a:p>
          <a:p>
            <a:r>
              <a:rPr lang="sv-SE" sz="1200" b="0" i="0" kern="1200" dirty="0" smtClean="0">
                <a:solidFill>
                  <a:schemeClr val="tx1"/>
                </a:solidFill>
                <a:effectLst/>
                <a:latin typeface="+mn-lt"/>
                <a:ea typeface="+mn-ea"/>
                <a:cs typeface="+mn-cs"/>
              </a:rPr>
              <a:t>Observera att om arbetsgivaren polisanmäler en medarbetare är det inte säkert att man kan dela ut en skriftlig varning för samma fel eller försummelse. Därför är det viktigt att rådgöra med HR innan eventuell polisanmälan.</a:t>
            </a:r>
          </a:p>
          <a:p>
            <a:r>
              <a:rPr lang="sv-SE" sz="1200" b="0" i="0" kern="1200" dirty="0" smtClean="0">
                <a:solidFill>
                  <a:schemeClr val="tx1"/>
                </a:solidFill>
                <a:effectLst/>
                <a:latin typeface="+mn-lt"/>
                <a:ea typeface="+mn-ea"/>
                <a:cs typeface="+mn-cs"/>
              </a:rPr>
              <a:t>En polisutredning kan inte ersätta arbetsgivarens interna utredning.</a:t>
            </a:r>
          </a:p>
          <a:p>
            <a:r>
              <a:rPr lang="sv-SE" sz="1200" b="1" i="0" kern="1200" dirty="0" smtClean="0">
                <a:solidFill>
                  <a:schemeClr val="tx1"/>
                </a:solidFill>
                <a:effectLst/>
                <a:latin typeface="+mn-lt"/>
                <a:ea typeface="+mn-ea"/>
                <a:cs typeface="+mn-cs"/>
              </a:rPr>
              <a:t>Skriftlig varning och uppsägning</a:t>
            </a:r>
          </a:p>
          <a:p>
            <a:r>
              <a:rPr lang="sv-SE" sz="1200" b="0" i="0" kern="1200" dirty="0" smtClean="0">
                <a:solidFill>
                  <a:schemeClr val="tx1"/>
                </a:solidFill>
                <a:effectLst/>
                <a:latin typeface="+mn-lt"/>
                <a:ea typeface="+mn-ea"/>
                <a:cs typeface="+mn-cs"/>
              </a:rPr>
              <a:t>Den som har begått fel eller har betett sig på ett sätt som inte är acceptabelt måste bli medvetandegjord om det för att få chans att ändra sitt beteende. I första hand kan det vara fråga om att den som trakasserat får en tillsägelse eller en uppmaning att sluta med sitt beteende. Får inte det avsedd effekt kan det bli fråga om varning, omplacering eller som en sista utväg uppsägning eller avsked.</a:t>
            </a:r>
          </a:p>
          <a:p>
            <a:r>
              <a:rPr lang="sv-SE" sz="1200" b="1" i="0" kern="1200" dirty="0" smtClean="0">
                <a:solidFill>
                  <a:schemeClr val="tx1"/>
                </a:solidFill>
                <a:effectLst/>
                <a:latin typeface="+mn-lt"/>
                <a:ea typeface="+mn-ea"/>
                <a:cs typeface="+mn-cs"/>
              </a:rPr>
              <a:t>Dokumentera</a:t>
            </a:r>
          </a:p>
          <a:p>
            <a:r>
              <a:rPr lang="sv-SE" sz="1200" b="0" i="0" kern="1200" dirty="0" smtClean="0">
                <a:solidFill>
                  <a:schemeClr val="tx1"/>
                </a:solidFill>
                <a:effectLst/>
                <a:latin typeface="+mn-lt"/>
                <a:ea typeface="+mn-ea"/>
                <a:cs typeface="+mn-cs"/>
              </a:rPr>
              <a:t>Gör löpande anteckningar. Dokumentera samtal, åtgärder och uppföljningar: tid, plats, vilka som var med, vad som sades och gjordes, vad ni kom fram till eller bestämde (och så vidare).</a:t>
            </a:r>
          </a:p>
          <a:p>
            <a:r>
              <a:rPr lang="sv-SE" sz="1200" b="0" i="0" kern="1200" dirty="0" smtClean="0">
                <a:solidFill>
                  <a:schemeClr val="tx1"/>
                </a:solidFill>
                <a:effectLst/>
                <a:latin typeface="+mn-lt"/>
                <a:ea typeface="+mn-ea"/>
                <a:cs typeface="+mn-cs"/>
              </a:rPr>
              <a:t>Förvara anteckningarna på ett sådant sätt att obehöriga inte kommer åt dem, särskilt om de innehåller känsliga personuppgifter.</a:t>
            </a:r>
          </a:p>
          <a:p>
            <a:r>
              <a:rPr lang="sv-SE" sz="1200" b="0" i="0" kern="1200" dirty="0" smtClean="0">
                <a:solidFill>
                  <a:schemeClr val="tx1"/>
                </a:solidFill>
                <a:effectLst/>
                <a:latin typeface="+mn-lt"/>
                <a:ea typeface="+mn-ea"/>
                <a:cs typeface="+mn-cs"/>
              </a:rPr>
              <a:t>Om inte medarbetaren redan har gjort det bör du göra en </a:t>
            </a:r>
            <a:r>
              <a:rPr lang="sv-SE" sz="1200" b="0" i="0" u="none" strike="noStrike" kern="1200" dirty="0" smtClean="0">
                <a:solidFill>
                  <a:schemeClr val="tx1"/>
                </a:solidFill>
                <a:effectLst/>
                <a:latin typeface="+mn-lt"/>
                <a:ea typeface="+mn-ea"/>
                <a:cs typeface="+mn-cs"/>
                <a:hlinkClick r:id="rId5"/>
              </a:rPr>
              <a:t>KIA</a:t>
            </a:r>
            <a:r>
              <a:rPr lang="sv-SE" sz="1200" b="0" i="0" kern="1200" dirty="0" smtClean="0">
                <a:solidFill>
                  <a:schemeClr val="tx1"/>
                </a:solidFill>
                <a:effectLst/>
                <a:latin typeface="+mn-lt"/>
                <a:ea typeface="+mn-ea"/>
                <a:cs typeface="+mn-cs"/>
              </a:rPr>
              <a:t>-anmälan. Beskriv händelsen/händelserna, utredning, åtgärder och uppföljning översiktligt och utan personuppgifter. Anmäl det som olycksfall eller tillbud om det rör sig om enstaka händelser.</a:t>
            </a:r>
          </a:p>
          <a:p>
            <a:r>
              <a:rPr lang="sv-SE" sz="1200" b="0" i="0" kern="1200" dirty="0" smtClean="0">
                <a:solidFill>
                  <a:schemeClr val="tx1"/>
                </a:solidFill>
                <a:effectLst/>
                <a:latin typeface="+mn-lt"/>
                <a:ea typeface="+mn-ea"/>
                <a:cs typeface="+mn-cs"/>
              </a:rPr>
              <a:t>Om någon blir sjukskriven på grund av ohälsa kopplat till kränkande särbehandling anmäler du det som en arbetssjukdom i </a:t>
            </a:r>
            <a:r>
              <a:rPr lang="sv-SE" sz="1200" b="0" i="0" u="none" strike="noStrike" kern="1200" dirty="0" smtClean="0">
                <a:solidFill>
                  <a:schemeClr val="tx1"/>
                </a:solidFill>
                <a:effectLst/>
                <a:latin typeface="+mn-lt"/>
                <a:ea typeface="+mn-ea"/>
                <a:cs typeface="+mn-cs"/>
                <a:hlinkClick r:id="rId5"/>
              </a:rPr>
              <a:t>KIA</a:t>
            </a:r>
            <a:r>
              <a:rPr lang="sv-SE" sz="1200" b="0" i="0" kern="1200" dirty="0" smtClean="0">
                <a:solidFill>
                  <a:schemeClr val="tx1"/>
                </a:solidFill>
                <a:effectLst/>
                <a:latin typeface="+mn-lt"/>
                <a:ea typeface="+mn-ea"/>
                <a:cs typeface="+mn-cs"/>
              </a:rPr>
              <a:t> och sedan vidare till Försäkringskassan.</a:t>
            </a:r>
          </a:p>
          <a:p>
            <a:r>
              <a:rPr lang="sv-SE" sz="1200" b="1" i="0" kern="1200" dirty="0" smtClean="0">
                <a:solidFill>
                  <a:schemeClr val="tx1"/>
                </a:solidFill>
                <a:effectLst/>
                <a:latin typeface="+mn-lt"/>
                <a:ea typeface="+mn-ea"/>
                <a:cs typeface="+mn-cs"/>
              </a:rPr>
              <a:t>Följ upp och arbeta förebyggande</a:t>
            </a:r>
          </a:p>
          <a:p>
            <a:r>
              <a:rPr lang="sv-SE" sz="1200" b="0" i="0" kern="1200" dirty="0" smtClean="0">
                <a:solidFill>
                  <a:schemeClr val="tx1"/>
                </a:solidFill>
                <a:effectLst/>
                <a:latin typeface="+mn-lt"/>
                <a:ea typeface="+mn-ea"/>
                <a:cs typeface="+mn-cs"/>
              </a:rPr>
              <a:t>Du behöver följa upp dina åtgärder för att se att de fungerar och att effekten håller i sig. Den tidigare utsatta medarbetaren kan behöva stöd lång tid framöver, likväl som den som utsatt.</a:t>
            </a:r>
          </a:p>
          <a:p>
            <a:r>
              <a:rPr lang="sv-SE" sz="1200" b="0" i="0" kern="1200" dirty="0" smtClean="0">
                <a:solidFill>
                  <a:schemeClr val="tx1"/>
                </a:solidFill>
                <a:effectLst/>
                <a:latin typeface="+mn-lt"/>
                <a:ea typeface="+mn-ea"/>
                <a:cs typeface="+mn-cs"/>
              </a:rPr>
              <a:t>Som chef behöver du arbeta förebyggande för att liknande situationer inte ska uppstå igen, exempelvis med hjälp av våra spelregler och värderingar. </a:t>
            </a:r>
          </a:p>
          <a:p>
            <a:r>
              <a:rPr lang="sv-SE" sz="1200" b="1" i="0" kern="1200" dirty="0" smtClean="0">
                <a:solidFill>
                  <a:schemeClr val="tx1"/>
                </a:solidFill>
                <a:effectLst/>
                <a:latin typeface="+mn-lt"/>
                <a:ea typeface="+mn-ea"/>
                <a:cs typeface="+mn-cs"/>
              </a:rPr>
              <a:t>Det som inte räknas som kränkande särbehandling</a:t>
            </a:r>
          </a:p>
          <a:p>
            <a:r>
              <a:rPr lang="sv-SE" sz="1200" b="0" i="0" kern="1200" dirty="0" smtClean="0">
                <a:solidFill>
                  <a:schemeClr val="tx1"/>
                </a:solidFill>
                <a:effectLst/>
                <a:latin typeface="+mn-lt"/>
                <a:ea typeface="+mn-ea"/>
                <a:cs typeface="+mn-cs"/>
              </a:rPr>
              <a:t>Det finns arbetsmiljöproblem som liknar kränkande särbehandling, men som egentligen är något annat. I så fall behöver du som chef vidta åtgärder för att komma tillrätta med dem istället. Den här rutinen kan fungera som vägledning.</a:t>
            </a:r>
          </a:p>
          <a:p>
            <a:r>
              <a:rPr lang="sv-SE" sz="1200" b="1" i="0" kern="1200" dirty="0" smtClean="0">
                <a:solidFill>
                  <a:schemeClr val="tx1"/>
                </a:solidFill>
                <a:effectLst/>
                <a:latin typeface="+mn-lt"/>
                <a:ea typeface="+mn-ea"/>
                <a:cs typeface="+mn-cs"/>
              </a:rPr>
              <a:t>Chefen har inte tystnadsplikt</a:t>
            </a:r>
          </a:p>
          <a:p>
            <a:r>
              <a:rPr lang="sv-SE" sz="1200" b="0" i="0" kern="1200" dirty="0" smtClean="0">
                <a:solidFill>
                  <a:schemeClr val="tx1"/>
                </a:solidFill>
                <a:effectLst/>
                <a:latin typeface="+mn-lt"/>
                <a:ea typeface="+mn-ea"/>
                <a:cs typeface="+mn-cs"/>
              </a:rPr>
              <a:t>Chefen har skyldighet att agera även om medarbetaren ber chefen att inte föra information om eventuell kränkande särbehandling vidare. Det ligger i chefens arbetsmiljöansvar och omfattas inte av tystnadsplikt. Däremot har man som chef tystnadsplikt om vissa av medarbetarnas personliga förhållanden, särskilt inom ramen för sjukdom och rehabilitering.</a:t>
            </a:r>
            <a:endParaRPr lang="sv-SE" sz="1200" b="0" i="0" kern="1200" dirty="0">
              <a:solidFill>
                <a:schemeClr val="tx1"/>
              </a:solidFill>
              <a:effectLst/>
              <a:latin typeface="+mn-lt"/>
              <a:ea typeface="+mn-ea"/>
              <a:cs typeface="+mn-cs"/>
            </a:endParaRPr>
          </a:p>
        </p:txBody>
      </p:sp>
      <p:sp>
        <p:nvSpPr>
          <p:cNvPr id="4" name="Platshållare för bildnummer 3"/>
          <p:cNvSpPr>
            <a:spLocks noGrp="1"/>
          </p:cNvSpPr>
          <p:nvPr>
            <p:ph type="sldNum" sz="quarter" idx="10"/>
          </p:nvPr>
        </p:nvSpPr>
        <p:spPr/>
        <p:txBody>
          <a:bodyPr/>
          <a:lstStyle/>
          <a:p>
            <a:fld id="{71320AF0-1F33-4C3F-B6D5-836F549E195E}" type="slidenum">
              <a:rPr lang="sv-SE" smtClean="0"/>
              <a:t>14</a:t>
            </a:fld>
            <a:endParaRPr lang="sv-SE"/>
          </a:p>
        </p:txBody>
      </p:sp>
      <p:sp>
        <p:nvSpPr>
          <p:cNvPr id="5" name="Platshållare för datum 4"/>
          <p:cNvSpPr>
            <a:spLocks noGrp="1"/>
          </p:cNvSpPr>
          <p:nvPr>
            <p:ph type="dt" idx="11"/>
          </p:nvPr>
        </p:nvSpPr>
        <p:spPr/>
        <p:txBody>
          <a:bodyPr/>
          <a:lstStyle/>
          <a:p>
            <a:r>
              <a:rPr lang="sv-SE" smtClean="0"/>
              <a:t>2019-04-09</a:t>
            </a:r>
            <a:endParaRPr lang="sv-SE"/>
          </a:p>
        </p:txBody>
      </p:sp>
    </p:spTree>
    <p:extLst>
      <p:ext uri="{BB962C8B-B14F-4D97-AF65-F5344CB8AC3E}">
        <p14:creationId xmlns:p14="http://schemas.microsoft.com/office/powerpoint/2010/main" val="16113188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71320AF0-1F33-4C3F-B6D5-836F549E195E}" type="slidenum">
              <a:rPr lang="sv-SE" smtClean="0"/>
              <a:t>15</a:t>
            </a:fld>
            <a:endParaRPr lang="sv-SE"/>
          </a:p>
        </p:txBody>
      </p:sp>
      <p:sp>
        <p:nvSpPr>
          <p:cNvPr id="5" name="Platshållare för datum 4"/>
          <p:cNvSpPr>
            <a:spLocks noGrp="1"/>
          </p:cNvSpPr>
          <p:nvPr>
            <p:ph type="dt" idx="11"/>
          </p:nvPr>
        </p:nvSpPr>
        <p:spPr/>
        <p:txBody>
          <a:bodyPr/>
          <a:lstStyle/>
          <a:p>
            <a:r>
              <a:rPr lang="sv-SE" smtClean="0"/>
              <a:t>2019-04-09</a:t>
            </a:r>
            <a:endParaRPr lang="sv-SE"/>
          </a:p>
        </p:txBody>
      </p:sp>
    </p:spTree>
    <p:extLst>
      <p:ext uri="{BB962C8B-B14F-4D97-AF65-F5344CB8AC3E}">
        <p14:creationId xmlns:p14="http://schemas.microsoft.com/office/powerpoint/2010/main" val="16398892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1" i="0" kern="1200" dirty="0" smtClean="0">
                <a:solidFill>
                  <a:schemeClr val="tx1"/>
                </a:solidFill>
                <a:effectLst/>
                <a:latin typeface="+mn-lt"/>
                <a:ea typeface="+mn-ea"/>
                <a:cs typeface="+mn-cs"/>
              </a:rPr>
              <a:t>Om det ändå inte blir bättre</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i="0" u="none" strike="noStrike" kern="1200" dirty="0" smtClean="0">
                <a:solidFill>
                  <a:schemeClr val="tx1"/>
                </a:solidFill>
                <a:effectLst/>
                <a:latin typeface="+mn-lt"/>
                <a:ea typeface="+mn-ea"/>
                <a:cs typeface="+mn-cs"/>
              </a:rPr>
              <a:t>Om det inte blir bättre trots att du bett din chef om hjälp så kan du välja att göra en skriftlig anmälan till</a:t>
            </a:r>
            <a:r>
              <a:rPr lang="sv-SE" sz="1200" b="0" i="0" u="none" strike="noStrike" kern="1200" baseline="0" dirty="0" smtClean="0">
                <a:solidFill>
                  <a:schemeClr val="tx1"/>
                </a:solidFill>
                <a:effectLst/>
                <a:latin typeface="+mn-lt"/>
                <a:ea typeface="+mn-ea"/>
                <a:cs typeface="+mn-cs"/>
              </a:rPr>
              <a:t> HR-chefen</a:t>
            </a:r>
            <a:r>
              <a:rPr lang="sv-SE" sz="1200" b="0" i="0" u="none" strike="noStrike" kern="1200" dirty="0" smtClean="0">
                <a:solidFill>
                  <a:schemeClr val="tx1"/>
                </a:solidFill>
                <a:effectLst/>
                <a:latin typeface="+mn-lt"/>
                <a:ea typeface="+mn-ea"/>
                <a:cs typeface="+mn-cs"/>
              </a:rPr>
              <a:t>.</a:t>
            </a:r>
            <a:r>
              <a:rPr lang="sv-SE" sz="1200" b="0" i="0" u="none" strike="noStrike" kern="1200" baseline="0" dirty="0" smtClean="0">
                <a:solidFill>
                  <a:schemeClr val="tx1"/>
                </a:solidFill>
                <a:effectLst/>
                <a:latin typeface="+mn-lt"/>
                <a:ea typeface="+mn-ea"/>
                <a:cs typeface="+mn-cs"/>
              </a:rPr>
              <a:t> Du kan även välja att göra en skriftlig anmälan direkt.</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b="0" i="0" u="none" strike="noStrike" kern="1200" baseline="0" dirty="0" smtClean="0">
              <a:solidFill>
                <a:schemeClr val="tx1"/>
              </a:solidFill>
              <a:effectLst/>
              <a:latin typeface="+mn-lt"/>
              <a:ea typeface="+mn-ea"/>
              <a:cs typeface="+mn-cs"/>
            </a:endParaRPr>
          </a:p>
          <a:p>
            <a:r>
              <a:rPr lang="sv-SE" sz="1200" b="1" i="0" u="none" strike="noStrike" kern="1200" dirty="0" smtClean="0">
                <a:solidFill>
                  <a:schemeClr val="tx1"/>
                </a:solidFill>
                <a:effectLst/>
                <a:latin typeface="+mn-lt"/>
                <a:ea typeface="+mn-ea"/>
                <a:cs typeface="+mn-cs"/>
              </a:rPr>
              <a:t>Varför?</a:t>
            </a:r>
          </a:p>
          <a:p>
            <a:r>
              <a:rPr lang="sv-SE" sz="1200" b="0" i="0" u="none" strike="noStrike" kern="1200" dirty="0" smtClean="0">
                <a:solidFill>
                  <a:schemeClr val="tx1"/>
                </a:solidFill>
                <a:effectLst/>
                <a:latin typeface="+mn-lt"/>
                <a:ea typeface="+mn-ea"/>
                <a:cs typeface="+mn-cs"/>
              </a:rPr>
              <a:t>En skriftlig anmälan gör du när du känner att du uttömt alla andra sätt att få slut på det oönskade beteendet. Kanske känner du att din chef inte agerat tillräckligt?</a:t>
            </a:r>
          </a:p>
          <a:p>
            <a:r>
              <a:rPr lang="sv-SE" sz="1200" b="0" i="0" u="none" strike="noStrike" kern="1200" dirty="0" smtClean="0">
                <a:solidFill>
                  <a:schemeClr val="tx1"/>
                </a:solidFill>
                <a:effectLst/>
                <a:latin typeface="+mn-lt"/>
                <a:ea typeface="+mn-ea"/>
                <a:cs typeface="+mn-cs"/>
              </a:rPr>
              <a:t>Blankett för anmälan av kränkande särbehandling</a:t>
            </a:r>
            <a:r>
              <a:rPr lang="sv-SE" sz="1200" b="0" i="0" u="none" strike="noStrike" kern="1200" baseline="0" dirty="0" smtClean="0">
                <a:solidFill>
                  <a:schemeClr val="tx1"/>
                </a:solidFill>
                <a:effectLst/>
                <a:latin typeface="+mn-lt"/>
                <a:ea typeface="+mn-ea"/>
                <a:cs typeface="+mn-cs"/>
              </a:rPr>
              <a:t> finns på Ines</a:t>
            </a:r>
            <a:endParaRPr lang="sv-SE" sz="1200" b="0" i="0" u="none" strike="noStrike" kern="1200" dirty="0" smtClean="0">
              <a:solidFill>
                <a:schemeClr val="tx1"/>
              </a:solidFill>
              <a:effectLst/>
              <a:latin typeface="+mn-lt"/>
              <a:ea typeface="+mn-ea"/>
              <a:cs typeface="+mn-cs"/>
            </a:endParaRPr>
          </a:p>
          <a:p>
            <a:endParaRPr lang="sv-SE" sz="1200" b="0" i="0" u="none" strike="noStrike" kern="1200" dirty="0" smtClean="0">
              <a:solidFill>
                <a:schemeClr val="tx1"/>
              </a:solidFill>
              <a:effectLst/>
              <a:latin typeface="+mn-lt"/>
              <a:ea typeface="+mn-ea"/>
              <a:cs typeface="+mn-cs"/>
            </a:endParaRPr>
          </a:p>
          <a:p>
            <a:r>
              <a:rPr lang="sv-SE" sz="1200" b="0" i="0" u="none" strike="noStrike" kern="1200" dirty="0" smtClean="0">
                <a:solidFill>
                  <a:schemeClr val="tx1"/>
                </a:solidFill>
                <a:effectLst/>
                <a:latin typeface="+mn-lt"/>
                <a:ea typeface="+mn-ea"/>
                <a:cs typeface="+mn-cs"/>
              </a:rPr>
              <a:t>Om det är en chef som särbehandlar någon på ett kränkande sätt bör man alltid göra en skriftlig anmälan. Samma gäller om det handlar om särskilt grova eller allvarliga kränkningar. Vem som helst kan göra en skriftlig anmälan om kränkande särbehandling.</a:t>
            </a:r>
          </a:p>
          <a:p>
            <a:endParaRPr lang="sv-SE" sz="1200" b="0" i="0" u="none" strike="noStrike" kern="1200" dirty="0" smtClean="0">
              <a:solidFill>
                <a:schemeClr val="tx1"/>
              </a:solidFill>
              <a:effectLst/>
              <a:latin typeface="+mn-lt"/>
              <a:ea typeface="+mn-ea"/>
              <a:cs typeface="+mn-cs"/>
            </a:endParaRPr>
          </a:p>
          <a:p>
            <a:r>
              <a:rPr lang="sv-SE" sz="1200" b="1" i="0" u="none" strike="noStrike" kern="1200" dirty="0" smtClean="0">
                <a:solidFill>
                  <a:schemeClr val="tx1"/>
                </a:solidFill>
                <a:effectLst/>
                <a:latin typeface="+mn-lt"/>
                <a:ea typeface="+mn-ea"/>
                <a:cs typeface="+mn-cs"/>
              </a:rPr>
              <a:t>Vad händer sen?</a:t>
            </a:r>
          </a:p>
          <a:p>
            <a:r>
              <a:rPr lang="sv-SE" sz="1200" b="0" i="0" u="none" strike="noStrike" kern="1200" dirty="0" smtClean="0">
                <a:solidFill>
                  <a:schemeClr val="tx1"/>
                </a:solidFill>
                <a:effectLst/>
                <a:latin typeface="+mn-lt"/>
                <a:ea typeface="+mn-ea"/>
                <a:cs typeface="+mn-cs"/>
              </a:rPr>
              <a:t>Din skriftliga anmälan kan leda till att det görs en formell utredning. Det betyder att det du anmäler kommer att undersökas lite djupare, oftast av någon utanför din arbetsplats. Resultatet redovisas för HR-chefen (administrativ chef, Lednings- och verksamhetsstöd) som kan stötta ansvarig chef att förbättra arbetsmiljön.</a:t>
            </a:r>
          </a:p>
          <a:p>
            <a:r>
              <a:rPr lang="sv-SE" sz="1200" b="0" i="0" u="none" strike="noStrike" kern="1200" dirty="0" smtClean="0">
                <a:solidFill>
                  <a:schemeClr val="tx1"/>
                </a:solidFill>
                <a:effectLst/>
                <a:latin typeface="+mn-lt"/>
                <a:ea typeface="+mn-ea"/>
                <a:cs typeface="+mn-cs"/>
              </a:rPr>
              <a:t>Innan man gör en skriftlig anmälan kan man undersöka om det finns andra vägar att komma tillrätta med problemet. </a:t>
            </a:r>
          </a:p>
          <a:p>
            <a:endParaRPr lang="sv-SE" sz="1200" b="0" i="0" kern="1200" dirty="0" smtClean="0">
              <a:solidFill>
                <a:schemeClr val="tx1"/>
              </a:solidFill>
              <a:effectLst/>
              <a:latin typeface="+mn-lt"/>
              <a:ea typeface="+mn-ea"/>
              <a:cs typeface="+mn-cs"/>
            </a:endParaRPr>
          </a:p>
          <a:p>
            <a:r>
              <a:rPr lang="sv-SE" sz="1200" b="0" i="0" kern="1200" dirty="0" smtClean="0">
                <a:solidFill>
                  <a:schemeClr val="tx1"/>
                </a:solidFill>
                <a:effectLst/>
                <a:latin typeface="+mn-lt"/>
                <a:ea typeface="+mn-ea"/>
                <a:cs typeface="+mn-cs"/>
              </a:rPr>
              <a:t>Det är svårt att säga hur lång tid en utredning tar. Det beror exempelvis på hur många som är inblandade och hur länge det har pågått. Först kan det ta ett par veckor innan utredningen kommer igång, och sedan tar själva utredningen normalt några veckor.</a:t>
            </a:r>
          </a:p>
          <a:p>
            <a:r>
              <a:rPr lang="sv-SE" sz="1200" b="0" i="0" kern="1200" dirty="0" smtClean="0">
                <a:solidFill>
                  <a:schemeClr val="tx1"/>
                </a:solidFill>
                <a:effectLst/>
                <a:latin typeface="+mn-lt"/>
                <a:ea typeface="+mn-ea"/>
                <a:cs typeface="+mn-cs"/>
              </a:rPr>
              <a:t>Beroende vad utredningen visar kan det behövas olika åtgärder. Det är svårt att veta hur lång tid det tar innan du upplever att situationen blir bättre.</a:t>
            </a:r>
          </a:p>
          <a:p>
            <a:pPr marL="0" indent="0">
              <a:buFont typeface="+mj-lt"/>
              <a:buNone/>
            </a:pPr>
            <a:endParaRPr lang="sv-SE" b="1" baseline="0" dirty="0" smtClean="0"/>
          </a:p>
        </p:txBody>
      </p:sp>
      <p:sp>
        <p:nvSpPr>
          <p:cNvPr id="4" name="Platshållare för bildnummer 3"/>
          <p:cNvSpPr>
            <a:spLocks noGrp="1"/>
          </p:cNvSpPr>
          <p:nvPr>
            <p:ph type="sldNum" sz="quarter" idx="10"/>
          </p:nvPr>
        </p:nvSpPr>
        <p:spPr/>
        <p:txBody>
          <a:bodyPr/>
          <a:lstStyle/>
          <a:p>
            <a:fld id="{71320AF0-1F33-4C3F-B6D5-836F549E195E}" type="slidenum">
              <a:rPr lang="sv-SE" smtClean="0"/>
              <a:t>16</a:t>
            </a:fld>
            <a:endParaRPr lang="sv-SE"/>
          </a:p>
        </p:txBody>
      </p:sp>
      <p:sp>
        <p:nvSpPr>
          <p:cNvPr id="5" name="Platshållare för datum 4"/>
          <p:cNvSpPr>
            <a:spLocks noGrp="1"/>
          </p:cNvSpPr>
          <p:nvPr>
            <p:ph type="dt" idx="11"/>
          </p:nvPr>
        </p:nvSpPr>
        <p:spPr/>
        <p:txBody>
          <a:bodyPr/>
          <a:lstStyle/>
          <a:p>
            <a:r>
              <a:rPr lang="sv-SE" smtClean="0"/>
              <a:t>2019-04-09</a:t>
            </a:r>
            <a:endParaRPr lang="sv-SE"/>
          </a:p>
        </p:txBody>
      </p:sp>
    </p:spTree>
    <p:extLst>
      <p:ext uri="{BB962C8B-B14F-4D97-AF65-F5344CB8AC3E}">
        <p14:creationId xmlns:p14="http://schemas.microsoft.com/office/powerpoint/2010/main" val="11441272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Läs mer på Ines.</a:t>
            </a:r>
          </a:p>
          <a:p>
            <a:r>
              <a:rPr lang="sv-SE" dirty="0" smtClean="0"/>
              <a:t>På</a:t>
            </a:r>
            <a:r>
              <a:rPr lang="sv-SE" baseline="0" dirty="0" smtClean="0"/>
              <a:t> </a:t>
            </a:r>
            <a:r>
              <a:rPr lang="sv-SE" baseline="0" dirty="0" err="1" smtClean="0"/>
              <a:t>ines</a:t>
            </a:r>
            <a:r>
              <a:rPr lang="sv-SE" baseline="0" dirty="0" smtClean="0"/>
              <a:t> finns hela rutinen för att </a:t>
            </a:r>
            <a:r>
              <a:rPr lang="sv-SE" sz="1200" b="1" i="0" u="none" strike="noStrike" kern="1200" dirty="0" smtClean="0">
                <a:solidFill>
                  <a:schemeClr val="tx1"/>
                </a:solidFill>
                <a:effectLst/>
                <a:latin typeface="+mn-lt"/>
                <a:ea typeface="+mn-ea"/>
                <a:cs typeface="+mn-cs"/>
              </a:rPr>
              <a:t>Hantera, anmäla och utreda kränkande särbehandling (mobbning) och diskriminering,</a:t>
            </a:r>
            <a:r>
              <a:rPr lang="sv-SE" sz="1200" b="1" i="0" u="none" strike="noStrike" kern="1200" baseline="0" dirty="0" smtClean="0">
                <a:solidFill>
                  <a:schemeClr val="tx1"/>
                </a:solidFill>
                <a:effectLst/>
                <a:latin typeface="+mn-lt"/>
                <a:ea typeface="+mn-ea"/>
                <a:cs typeface="+mn-cs"/>
              </a:rPr>
              <a:t> blankett för att anmäla kränkande särbehandling</a:t>
            </a:r>
            <a:r>
              <a:rPr lang="sv-SE" sz="1200" b="0" i="0" u="none" strike="noStrike" kern="1200" dirty="0" smtClean="0">
                <a:solidFill>
                  <a:schemeClr val="tx1"/>
                </a:solidFill>
                <a:effectLst/>
                <a:latin typeface="+mn-lt"/>
                <a:ea typeface="+mn-ea"/>
                <a:cs typeface="+mn-cs"/>
              </a:rPr>
              <a:t> och </a:t>
            </a:r>
            <a:endParaRPr lang="sv-SE" sz="1200" b="1" i="0" u="none" strike="noStrike" kern="1200" dirty="0" smtClean="0">
              <a:solidFill>
                <a:schemeClr val="tx1"/>
              </a:solidFill>
              <a:effectLst/>
              <a:latin typeface="+mn-lt"/>
              <a:ea typeface="+mn-ea"/>
              <a:cs typeface="+mn-cs"/>
            </a:endParaRPr>
          </a:p>
          <a:p>
            <a:r>
              <a:rPr lang="sv-SE" sz="1200" b="1" i="0" u="none" strike="noStrike" kern="1200" dirty="0" smtClean="0">
                <a:solidFill>
                  <a:schemeClr val="tx1"/>
                </a:solidFill>
                <a:effectLst/>
                <a:latin typeface="+mn-lt"/>
                <a:ea typeface="+mn-ea"/>
                <a:cs typeface="+mn-cs"/>
              </a:rPr>
              <a:t>Policy</a:t>
            </a:r>
            <a:r>
              <a:rPr lang="sv-SE" sz="1200" b="1" i="0" u="none" strike="noStrike" kern="1200" baseline="0" dirty="0" smtClean="0">
                <a:solidFill>
                  <a:schemeClr val="tx1"/>
                </a:solidFill>
                <a:effectLst/>
                <a:latin typeface="+mn-lt"/>
                <a:ea typeface="+mn-ea"/>
                <a:cs typeface="+mn-cs"/>
              </a:rPr>
              <a:t> för likabehandling och mångfald på jobbet</a:t>
            </a:r>
          </a:p>
          <a:p>
            <a:endParaRPr lang="sv-SE" sz="1200" b="1" i="0" u="none" strike="noStrike" kern="1200" baseline="0" dirty="0" smtClean="0">
              <a:solidFill>
                <a:schemeClr val="tx1"/>
              </a:solidFill>
              <a:effectLst/>
              <a:latin typeface="+mn-lt"/>
              <a:ea typeface="+mn-ea"/>
              <a:cs typeface="+mn-cs"/>
            </a:endParaRPr>
          </a:p>
          <a:p>
            <a:r>
              <a:rPr lang="sv-SE" sz="1200" b="1" i="0" u="none" strike="noStrike" kern="1200" dirty="0" smtClean="0">
                <a:solidFill>
                  <a:schemeClr val="tx1"/>
                </a:solidFill>
                <a:effectLst/>
                <a:latin typeface="+mn-lt"/>
                <a:ea typeface="+mn-ea"/>
                <a:cs typeface="+mn-cs"/>
              </a:rPr>
              <a:t>Riktlinje för likabehandling och mångfald på jobbet </a:t>
            </a:r>
          </a:p>
          <a:p>
            <a:r>
              <a:rPr lang="sv-SE" sz="1200" b="0" i="0" u="none" strike="noStrike" kern="1200" dirty="0" smtClean="0">
                <a:solidFill>
                  <a:schemeClr val="tx1"/>
                </a:solidFill>
                <a:effectLst/>
                <a:latin typeface="+mn-lt"/>
                <a:ea typeface="+mn-ea"/>
                <a:cs typeface="+mn-cs"/>
              </a:rPr>
              <a:t>Vi har även en särskild riktlinje som beskriver det förebyggande arbetet med likabehandling och mångfald. Den beskriver också hur Östhammars kommun lever upp till de krav som </a:t>
            </a:r>
            <a:r>
              <a:rPr lang="sv-SE" sz="1200" b="0" i="0" u="none" strike="noStrike" kern="1200" dirty="0" smtClean="0">
                <a:solidFill>
                  <a:schemeClr val="tx1"/>
                </a:solidFill>
                <a:effectLst/>
                <a:latin typeface="+mn-lt"/>
                <a:ea typeface="+mn-ea"/>
                <a:cs typeface="+mn-cs"/>
                <a:hlinkClick r:id="rId3"/>
              </a:rPr>
              <a:t>diskrimineringslagen (SFS 2008:567)</a:t>
            </a:r>
            <a:r>
              <a:rPr lang="sv-SE" sz="1200" b="0" i="0" u="none" strike="noStrike" kern="1200" dirty="0" smtClean="0">
                <a:solidFill>
                  <a:schemeClr val="tx1"/>
                </a:solidFill>
                <a:effectLst/>
                <a:latin typeface="+mn-lt"/>
                <a:ea typeface="+mn-ea"/>
                <a:cs typeface="+mn-cs"/>
              </a:rPr>
              <a:t> ställer på arbetsgivare samt kraven om kränkande </a:t>
            </a:r>
            <a:r>
              <a:rPr lang="sv-SE" dirty="0" smtClean="0"/>
              <a:t>särbehandling i </a:t>
            </a:r>
            <a:r>
              <a:rPr lang="sv-SE" dirty="0" smtClean="0">
                <a:hlinkClick r:id="rId4"/>
              </a:rPr>
              <a:t>Arbetsmiljöverkets föreskrifter om organisatorisk och social arbetsmiljö (AFS 2015:4), förkortat OSA.</a:t>
            </a:r>
            <a:endParaRPr lang="sv-SE" dirty="0" smtClean="0"/>
          </a:p>
          <a:p>
            <a:endParaRPr lang="sv-SE" sz="1200" b="0" i="0" u="none" strike="noStrike"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i="0" u="none" strike="noStrike" kern="1200" dirty="0" smtClean="0">
                <a:solidFill>
                  <a:schemeClr val="tx1"/>
                </a:solidFill>
                <a:effectLst/>
                <a:latin typeface="+mn-lt"/>
                <a:ea typeface="+mn-ea"/>
                <a:cs typeface="+mn-cs"/>
              </a:rPr>
              <a:t>https://ines.osthammar.se/anstallning-och-arbetsmiljo/likabehandling-och-mangfald/arbeta-med-likabehandling-och-mangfald-pa-jobbet/</a:t>
            </a:r>
          </a:p>
          <a:p>
            <a:endParaRPr lang="sv-SE" b="0" dirty="0" smtClean="0"/>
          </a:p>
        </p:txBody>
      </p:sp>
      <p:sp>
        <p:nvSpPr>
          <p:cNvPr id="4" name="Platshållare för bildnummer 3"/>
          <p:cNvSpPr>
            <a:spLocks noGrp="1"/>
          </p:cNvSpPr>
          <p:nvPr>
            <p:ph type="sldNum" sz="quarter" idx="10"/>
          </p:nvPr>
        </p:nvSpPr>
        <p:spPr/>
        <p:txBody>
          <a:bodyPr/>
          <a:lstStyle/>
          <a:p>
            <a:fld id="{71320AF0-1F33-4C3F-B6D5-836F549E195E}" type="slidenum">
              <a:rPr lang="sv-SE" smtClean="0"/>
              <a:t>17</a:t>
            </a:fld>
            <a:endParaRPr lang="sv-SE"/>
          </a:p>
        </p:txBody>
      </p:sp>
      <p:sp>
        <p:nvSpPr>
          <p:cNvPr id="5" name="Platshållare för datum 4"/>
          <p:cNvSpPr>
            <a:spLocks noGrp="1"/>
          </p:cNvSpPr>
          <p:nvPr>
            <p:ph type="dt" idx="11"/>
          </p:nvPr>
        </p:nvSpPr>
        <p:spPr/>
        <p:txBody>
          <a:bodyPr/>
          <a:lstStyle/>
          <a:p>
            <a:r>
              <a:rPr lang="sv-SE" smtClean="0"/>
              <a:t>2019-04-09</a:t>
            </a:r>
            <a:endParaRPr lang="sv-SE"/>
          </a:p>
        </p:txBody>
      </p:sp>
    </p:spTree>
    <p:extLst>
      <p:ext uri="{BB962C8B-B14F-4D97-AF65-F5344CB8AC3E}">
        <p14:creationId xmlns:p14="http://schemas.microsoft.com/office/powerpoint/2010/main" val="25030399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71320AF0-1F33-4C3F-B6D5-836F549E195E}" type="slidenum">
              <a:rPr lang="sv-SE" smtClean="0"/>
              <a:t>2</a:t>
            </a:fld>
            <a:endParaRPr lang="sv-SE"/>
          </a:p>
        </p:txBody>
      </p:sp>
      <p:sp>
        <p:nvSpPr>
          <p:cNvPr id="5" name="Platshållare för datum 4"/>
          <p:cNvSpPr>
            <a:spLocks noGrp="1"/>
          </p:cNvSpPr>
          <p:nvPr>
            <p:ph type="dt" idx="11"/>
          </p:nvPr>
        </p:nvSpPr>
        <p:spPr/>
        <p:txBody>
          <a:bodyPr/>
          <a:lstStyle/>
          <a:p>
            <a:r>
              <a:rPr lang="sv-SE" smtClean="0"/>
              <a:t>2019-04-09</a:t>
            </a:r>
            <a:endParaRPr lang="sv-SE"/>
          </a:p>
        </p:txBody>
      </p:sp>
    </p:spTree>
    <p:extLst>
      <p:ext uri="{BB962C8B-B14F-4D97-AF65-F5344CB8AC3E}">
        <p14:creationId xmlns:p14="http://schemas.microsoft.com/office/powerpoint/2010/main" val="29548085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1" i="0" u="none" strike="noStrike" kern="1200" dirty="0" smtClean="0">
                <a:solidFill>
                  <a:schemeClr val="tx1"/>
                </a:solidFill>
                <a:effectLst/>
                <a:latin typeface="+mn-lt"/>
                <a:ea typeface="+mn-ea"/>
                <a:cs typeface="+mn-cs"/>
              </a:rPr>
              <a:t>Börja prata om hur ni vill ha det</a:t>
            </a:r>
          </a:p>
          <a:p>
            <a:r>
              <a:rPr lang="sv-SE" sz="1200" b="1" i="0" u="none" strike="noStrike" kern="1200" dirty="0" smtClean="0">
                <a:solidFill>
                  <a:schemeClr val="tx1"/>
                </a:solidFill>
                <a:effectLst/>
                <a:latin typeface="+mn-lt"/>
                <a:ea typeface="+mn-ea"/>
                <a:cs typeface="+mn-cs"/>
              </a:rPr>
              <a:t>Introduktion till kränkande särbehandling</a:t>
            </a:r>
          </a:p>
          <a:p>
            <a:r>
              <a:rPr lang="sv-SE" sz="1200" b="0" i="0" u="none" strike="noStrike" kern="1200" dirty="0" smtClean="0">
                <a:solidFill>
                  <a:schemeClr val="tx1"/>
                </a:solidFill>
                <a:effectLst/>
                <a:latin typeface="+mn-lt"/>
                <a:ea typeface="+mn-ea"/>
                <a:cs typeface="+mn-cs"/>
              </a:rPr>
              <a:t>Tidsbrist, otydliga roller och ansvar eller hög arbetsbelastning under lång tid, ökar risken för konflikter. Det kan i sin tur leda till att kränkande särbehandling uppstår. Att jobba förebyggande med den organisatoriska och sociala arbetsmiljön bidrar till att minska risken för att kränkande särbehandling sker.</a:t>
            </a:r>
          </a:p>
          <a:p>
            <a:endParaRPr lang="sv-SE" sz="1200" b="0" i="0" u="none" strike="noStrike" kern="1200" dirty="0" smtClean="0">
              <a:solidFill>
                <a:schemeClr val="tx1"/>
              </a:solidFill>
              <a:effectLst/>
              <a:latin typeface="+mn-lt"/>
              <a:ea typeface="+mn-ea"/>
              <a:cs typeface="+mn-cs"/>
            </a:endParaRPr>
          </a:p>
          <a:p>
            <a:r>
              <a:rPr lang="sv-SE" sz="1200" b="1" i="0" u="none" strike="noStrike" kern="1200" dirty="0" smtClean="0">
                <a:solidFill>
                  <a:schemeClr val="tx1"/>
                </a:solidFill>
                <a:effectLst/>
                <a:latin typeface="+mn-lt"/>
                <a:ea typeface="+mn-ea"/>
                <a:cs typeface="+mn-cs"/>
              </a:rPr>
              <a:t>Börja prata om hur ni vill ha det</a:t>
            </a:r>
          </a:p>
          <a:p>
            <a:r>
              <a:rPr lang="sv-SE" sz="1200" b="0" i="0" u="none" strike="noStrike" kern="1200" dirty="0" smtClean="0">
                <a:solidFill>
                  <a:schemeClr val="tx1"/>
                </a:solidFill>
                <a:effectLst/>
                <a:latin typeface="+mn-lt"/>
                <a:ea typeface="+mn-ea"/>
                <a:cs typeface="+mn-cs"/>
              </a:rPr>
              <a:t>I den här filmen får ni se korta fiktiva scener med exempel på vad kränkande särbehandling kan handla om. Scenerna ska väcka känslor och är tänkta att vara en utgångspunkt för att prata om det som känns viktigt för er.</a:t>
            </a:r>
          </a:p>
          <a:p>
            <a:endParaRPr lang="sv-SE" sz="1200" b="1" i="0" u="none" strike="noStrike" kern="1200" dirty="0" smtClean="0">
              <a:solidFill>
                <a:schemeClr val="tx1"/>
              </a:solidFill>
              <a:effectLst/>
              <a:latin typeface="+mn-lt"/>
              <a:ea typeface="+mn-ea"/>
              <a:cs typeface="+mn-cs"/>
            </a:endParaRPr>
          </a:p>
          <a:p>
            <a:r>
              <a:rPr lang="sv-SE" sz="1200" b="1" i="0" u="none" strike="noStrike" kern="1200" dirty="0" smtClean="0">
                <a:solidFill>
                  <a:schemeClr val="tx1"/>
                </a:solidFill>
                <a:effectLst/>
                <a:latin typeface="+mn-lt"/>
                <a:ea typeface="+mn-ea"/>
                <a:cs typeface="+mn-cs"/>
              </a:rPr>
              <a:t>INSTRUKTION</a:t>
            </a:r>
            <a:r>
              <a:rPr lang="sv-SE" sz="1200" b="1" i="0" u="none" strike="noStrike" kern="1200" baseline="0" dirty="0" smtClean="0">
                <a:solidFill>
                  <a:schemeClr val="tx1"/>
                </a:solidFill>
                <a:effectLst/>
                <a:latin typeface="+mn-lt"/>
                <a:ea typeface="+mn-ea"/>
                <a:cs typeface="+mn-cs"/>
              </a:rPr>
              <a:t> TILL CHEF </a:t>
            </a:r>
          </a:p>
          <a:p>
            <a:r>
              <a:rPr lang="sv-SE" sz="1200" b="0" i="0" u="none" strike="noStrike" kern="1200" baseline="0" dirty="0" smtClean="0">
                <a:solidFill>
                  <a:schemeClr val="tx1"/>
                </a:solidFill>
                <a:effectLst/>
                <a:latin typeface="+mn-lt"/>
                <a:ea typeface="+mn-ea"/>
                <a:cs typeface="+mn-cs"/>
              </a:rPr>
              <a:t>Det finns fyra scener att välja på. Varje scen finns som en egen film (scrolla ner lite på sidan) och har specifika reflektionsfrågor.</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i="0" u="none" strike="noStrike" kern="1200" baseline="0" dirty="0" smtClean="0">
                <a:solidFill>
                  <a:schemeClr val="tx1"/>
                </a:solidFill>
                <a:effectLst/>
                <a:latin typeface="+mn-lt"/>
                <a:ea typeface="+mn-ea"/>
                <a:cs typeface="+mn-cs"/>
              </a:rPr>
              <a:t>Varje scen med tillhörande diskussionsfrågor tar ca 15 minuter.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i="0" u="none" strike="noStrike" kern="1200" baseline="0" dirty="0" smtClean="0">
                <a:solidFill>
                  <a:schemeClr val="tx1"/>
                </a:solidFill>
                <a:effectLst/>
                <a:latin typeface="+mn-lt"/>
                <a:ea typeface="+mn-ea"/>
                <a:cs typeface="+mn-cs"/>
              </a:rPr>
              <a:t>Välj ut minst 2 scener innan mötet.</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i="0" u="none" strike="noStrike" kern="1200" baseline="0" dirty="0" smtClean="0">
                <a:solidFill>
                  <a:schemeClr val="tx1"/>
                </a:solidFill>
                <a:effectLst/>
                <a:latin typeface="+mn-lt"/>
                <a:ea typeface="+mn-ea"/>
                <a:cs typeface="+mn-cs"/>
              </a:rPr>
              <a:t>Titta på en scen i taget och dela sedan in er i grupper om 3-6 personer eller i par och diskutera med hjälp av frågorna.</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i="0" u="none" strike="noStrike" kern="1200" baseline="0" dirty="0" smtClean="0">
                <a:solidFill>
                  <a:schemeClr val="tx1"/>
                </a:solidFill>
                <a:effectLst/>
                <a:latin typeface="+mn-lt"/>
                <a:ea typeface="+mn-ea"/>
                <a:cs typeface="+mn-cs"/>
              </a:rPr>
              <a:t>Samla ihop grupperna efter ca 10 minuter och fråga om någon vill dela med sig av sina reflektioner. Alla grupper behöver inte berätta vad de pratat om men det är värdefullt om någon väljer att dela med sig.</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i="0" u="none" strike="noStrike" kern="1200" baseline="0" dirty="0" smtClean="0">
                <a:solidFill>
                  <a:schemeClr val="tx1"/>
                </a:solidFill>
                <a:effectLst/>
                <a:latin typeface="+mn-lt"/>
                <a:ea typeface="+mn-ea"/>
                <a:cs typeface="+mn-cs"/>
              </a:rPr>
              <a:t>Gör likadant med nästa scen.</a:t>
            </a:r>
          </a:p>
          <a:p>
            <a:r>
              <a:rPr lang="sv-SE" sz="1200" b="0" i="0" u="none" strike="noStrike" kern="1200" dirty="0" smtClean="0">
                <a:solidFill>
                  <a:schemeClr val="tx1"/>
                </a:solidFill>
                <a:effectLst/>
                <a:latin typeface="+mn-lt"/>
                <a:ea typeface="+mn-ea"/>
                <a:cs typeface="+mn-cs"/>
              </a:rPr>
              <a:t>Leder reflektionen in i diskussioner om frågor som är svåra att lösa kan det vara en bra idé att parkera frågan och be om hjälp från till exempel HR eller företagshälsovården.</a:t>
            </a:r>
          </a:p>
          <a:p>
            <a:endParaRPr lang="sv-SE" sz="1200" b="1" i="0" u="none" strike="noStrike" kern="1200" dirty="0" smtClean="0">
              <a:solidFill>
                <a:schemeClr val="tx1"/>
              </a:solidFill>
              <a:effectLst/>
              <a:latin typeface="+mn-lt"/>
              <a:ea typeface="+mn-ea"/>
              <a:cs typeface="+mn-cs"/>
            </a:endParaRPr>
          </a:p>
          <a:p>
            <a:endParaRPr lang="sv-SE" sz="1200" b="0" i="0" u="none" strike="noStrike" kern="1200" dirty="0" smtClean="0">
              <a:solidFill>
                <a:schemeClr val="tx1"/>
              </a:solidFill>
              <a:effectLst/>
              <a:latin typeface="+mn-lt"/>
              <a:ea typeface="+mn-ea"/>
              <a:cs typeface="+mn-cs"/>
            </a:endParaRPr>
          </a:p>
          <a:p>
            <a:r>
              <a:rPr lang="sv-SE" sz="1200" b="1" i="0" kern="1200" dirty="0" smtClean="0">
                <a:solidFill>
                  <a:schemeClr val="tx1"/>
                </a:solidFill>
                <a:effectLst/>
                <a:latin typeface="+mn-lt"/>
                <a:ea typeface="+mn-ea"/>
                <a:cs typeface="+mn-cs"/>
              </a:rPr>
              <a:t>Förberedelser</a:t>
            </a:r>
          </a:p>
          <a:p>
            <a:r>
              <a:rPr lang="sv-SE" sz="1200" b="0" i="0" kern="1200" dirty="0" smtClean="0">
                <a:solidFill>
                  <a:schemeClr val="tx1"/>
                </a:solidFill>
                <a:effectLst/>
                <a:latin typeface="+mn-lt"/>
                <a:ea typeface="+mn-ea"/>
                <a:cs typeface="+mn-cs"/>
              </a:rPr>
              <a:t>Dator med uppkoppling.</a:t>
            </a:r>
          </a:p>
          <a:p>
            <a:r>
              <a:rPr lang="sv-SE" sz="1200" b="0" i="0" kern="1200" dirty="0" smtClean="0">
                <a:solidFill>
                  <a:schemeClr val="tx1"/>
                </a:solidFill>
                <a:effectLst/>
                <a:latin typeface="+mn-lt"/>
                <a:ea typeface="+mn-ea"/>
                <a:cs typeface="+mn-cs"/>
              </a:rPr>
              <a:t>Projektor eller stor skärm när ni arbetar i grupp. Använd då helskärmsläge på webbläsaren.</a:t>
            </a:r>
          </a:p>
          <a:p>
            <a:r>
              <a:rPr lang="sv-SE" sz="1200" b="0" i="0" kern="1200" dirty="0" smtClean="0">
                <a:solidFill>
                  <a:schemeClr val="tx1"/>
                </a:solidFill>
                <a:effectLst/>
                <a:latin typeface="+mn-lt"/>
                <a:ea typeface="+mn-ea"/>
                <a:cs typeface="+mn-cs"/>
              </a:rPr>
              <a:t>Högtalare så gruppen kan höra ljudet från filmen.</a:t>
            </a:r>
          </a:p>
          <a:p>
            <a:r>
              <a:rPr lang="sv-SE" sz="1200" b="0" i="0" kern="1200" dirty="0" smtClean="0">
                <a:solidFill>
                  <a:schemeClr val="tx1"/>
                </a:solidFill>
                <a:effectLst/>
                <a:latin typeface="+mn-lt"/>
                <a:ea typeface="+mn-ea"/>
                <a:cs typeface="+mn-cs"/>
              </a:rPr>
              <a:t>Någon form av dokumentation för att sammanfatta det som sägs.</a:t>
            </a:r>
          </a:p>
          <a:p>
            <a:r>
              <a:rPr lang="sv-SE" sz="1200" b="0" i="0" kern="1200" dirty="0" smtClean="0">
                <a:solidFill>
                  <a:schemeClr val="tx1"/>
                </a:solidFill>
                <a:effectLst/>
                <a:latin typeface="+mn-lt"/>
                <a:ea typeface="+mn-ea"/>
                <a:cs typeface="+mn-cs"/>
              </a:rPr>
              <a:t>Testa gärna tekniken innan aktiviteten genomförs i grupp. Fungerar filmvisningen?</a:t>
            </a:r>
          </a:p>
          <a:p>
            <a:r>
              <a:rPr lang="sv-SE" sz="1200" b="0" i="0" kern="1200" dirty="0" smtClean="0">
                <a:solidFill>
                  <a:schemeClr val="tx1"/>
                </a:solidFill>
                <a:effectLst/>
                <a:latin typeface="+mn-lt"/>
                <a:ea typeface="+mn-ea"/>
                <a:cs typeface="+mn-cs"/>
              </a:rPr>
              <a:t>Den som ska leda aktiviteten bör gå igenom innehållet innan aktiviteten genomförs och bekanta sig med alla steg.</a:t>
            </a:r>
            <a:endParaRPr lang="sv-SE" sz="1200" b="0" i="0" u="none" strike="noStrike" kern="1200" dirty="0" smtClean="0">
              <a:solidFill>
                <a:schemeClr val="tx1"/>
              </a:solidFill>
              <a:effectLst/>
              <a:latin typeface="+mn-lt"/>
              <a:ea typeface="+mn-ea"/>
              <a:cs typeface="+mn-cs"/>
            </a:endParaRPr>
          </a:p>
          <a:p>
            <a:endParaRPr lang="sv-SE" sz="1200" b="0" i="0" u="none" strike="noStrike" kern="1200" dirty="0" smtClean="0">
              <a:solidFill>
                <a:schemeClr val="tx1"/>
              </a:solidFill>
              <a:effectLst/>
              <a:latin typeface="+mn-lt"/>
              <a:ea typeface="+mn-ea"/>
              <a:cs typeface="+mn-cs"/>
            </a:endParaRPr>
          </a:p>
          <a:p>
            <a:r>
              <a:rPr lang="sv-SE" sz="1200" b="1" i="0" u="none" strike="noStrike" kern="1200" dirty="0" smtClean="0">
                <a:solidFill>
                  <a:schemeClr val="tx1"/>
                </a:solidFill>
                <a:effectLst/>
                <a:latin typeface="+mn-lt"/>
                <a:ea typeface="+mn-ea"/>
                <a:cs typeface="+mn-cs"/>
              </a:rPr>
              <a:t>Scen 1 – En i Gänget?</a:t>
            </a:r>
          </a:p>
          <a:p>
            <a:r>
              <a:rPr lang="sv-SE" sz="1200" b="1" i="0" u="none" strike="noStrike" kern="1200" cap="all" dirty="0" smtClean="0">
                <a:solidFill>
                  <a:schemeClr val="tx1"/>
                </a:solidFill>
                <a:effectLst/>
                <a:latin typeface="+mn-lt"/>
                <a:ea typeface="+mn-ea"/>
                <a:cs typeface="+mn-cs"/>
              </a:rPr>
              <a:t>Förslag på reflektionsfrågor</a:t>
            </a:r>
          </a:p>
          <a:p>
            <a:r>
              <a:rPr lang="sv-SE" sz="1200" b="0" i="0" u="none" strike="noStrike" kern="1200" dirty="0" smtClean="0">
                <a:solidFill>
                  <a:schemeClr val="tx1"/>
                </a:solidFill>
                <a:effectLst/>
                <a:latin typeface="+mn-lt"/>
                <a:ea typeface="+mn-ea"/>
                <a:cs typeface="+mn-cs"/>
              </a:rPr>
              <a:t>Vad tror ni Melina tänker och känner?</a:t>
            </a:r>
          </a:p>
          <a:p>
            <a:r>
              <a:rPr lang="sv-SE" sz="1200" b="0" i="0" u="none" strike="noStrike" kern="1200" dirty="0" smtClean="0">
                <a:solidFill>
                  <a:schemeClr val="tx1"/>
                </a:solidFill>
                <a:effectLst/>
                <a:latin typeface="+mn-lt"/>
                <a:ea typeface="+mn-ea"/>
                <a:cs typeface="+mn-cs"/>
              </a:rPr>
              <a:t>Vad betyder kränkande särbehandling för oss?</a:t>
            </a:r>
          </a:p>
          <a:p>
            <a:r>
              <a:rPr lang="sv-SE" sz="1200" b="0" i="0" u="none" strike="noStrike" kern="1200" dirty="0" smtClean="0">
                <a:solidFill>
                  <a:schemeClr val="tx1"/>
                </a:solidFill>
                <a:effectLst/>
                <a:latin typeface="+mn-lt"/>
                <a:ea typeface="+mn-ea"/>
                <a:cs typeface="+mn-cs"/>
              </a:rPr>
              <a:t>Har vi rutiner, som alla känner till, för hur vi gör när någon upplever sig kränkt eller utsatt?</a:t>
            </a:r>
          </a:p>
          <a:p>
            <a:r>
              <a:rPr lang="sv-SE" sz="1200" b="0" i="0" u="none" strike="noStrike" kern="1200" dirty="0" smtClean="0">
                <a:solidFill>
                  <a:schemeClr val="tx1"/>
                </a:solidFill>
                <a:effectLst/>
                <a:latin typeface="+mn-lt"/>
                <a:ea typeface="+mn-ea"/>
                <a:cs typeface="+mn-cs"/>
              </a:rPr>
              <a:t>Vad är viktigt för att skapa ett inkluderande klimat på arbetsplatsen?</a:t>
            </a:r>
          </a:p>
          <a:p>
            <a:endParaRPr lang="sv-SE" sz="1200" b="0" i="0" u="none" strike="noStrike" kern="1200" dirty="0" smtClean="0">
              <a:solidFill>
                <a:schemeClr val="tx1"/>
              </a:solidFill>
              <a:effectLst/>
              <a:latin typeface="+mn-lt"/>
              <a:ea typeface="+mn-ea"/>
              <a:cs typeface="+mn-cs"/>
            </a:endParaRPr>
          </a:p>
          <a:p>
            <a:r>
              <a:rPr lang="sv-SE" sz="1200" b="1" i="0" u="none" strike="noStrike" kern="1200" dirty="0" smtClean="0">
                <a:solidFill>
                  <a:schemeClr val="tx1"/>
                </a:solidFill>
                <a:effectLst/>
                <a:latin typeface="+mn-lt"/>
                <a:ea typeface="+mn-ea"/>
                <a:cs typeface="+mn-cs"/>
              </a:rPr>
              <a:t>Scen</a:t>
            </a:r>
            <a:r>
              <a:rPr lang="sv-SE" sz="1200" b="1" i="0" u="none" strike="noStrike" kern="1200" baseline="0" dirty="0" smtClean="0">
                <a:solidFill>
                  <a:schemeClr val="tx1"/>
                </a:solidFill>
                <a:effectLst/>
                <a:latin typeface="+mn-lt"/>
                <a:ea typeface="+mn-ea"/>
                <a:cs typeface="+mn-cs"/>
              </a:rPr>
              <a:t> 2 – </a:t>
            </a:r>
            <a:r>
              <a:rPr lang="sv-SE" sz="1200" b="1" i="0" u="none" strike="noStrike" kern="1200" baseline="0" dirty="0" err="1" smtClean="0">
                <a:solidFill>
                  <a:schemeClr val="tx1"/>
                </a:solidFill>
                <a:effectLst/>
                <a:latin typeface="+mn-lt"/>
                <a:ea typeface="+mn-ea"/>
                <a:cs typeface="+mn-cs"/>
              </a:rPr>
              <a:t>Tabbouleh</a:t>
            </a:r>
            <a:r>
              <a:rPr lang="sv-SE" sz="1200" b="1" i="0" u="none" strike="noStrike" kern="1200" baseline="0" dirty="0" smtClean="0">
                <a:solidFill>
                  <a:schemeClr val="tx1"/>
                </a:solidFill>
                <a:effectLst/>
                <a:latin typeface="+mn-lt"/>
                <a:ea typeface="+mn-ea"/>
                <a:cs typeface="+mn-cs"/>
              </a:rPr>
              <a:t> med bulgur</a:t>
            </a:r>
            <a:endParaRPr lang="sv-SE" sz="1200" b="1" i="0" u="none" strike="noStrike" kern="1200" dirty="0" smtClean="0">
              <a:solidFill>
                <a:schemeClr val="tx1"/>
              </a:solidFill>
              <a:effectLst/>
              <a:latin typeface="+mn-lt"/>
              <a:ea typeface="+mn-ea"/>
              <a:cs typeface="+mn-cs"/>
            </a:endParaRPr>
          </a:p>
          <a:p>
            <a:r>
              <a:rPr lang="sv-SE" sz="1200" b="1" i="0" u="none" strike="noStrike" kern="1200" cap="all" dirty="0" smtClean="0">
                <a:solidFill>
                  <a:schemeClr val="tx1"/>
                </a:solidFill>
                <a:effectLst/>
                <a:latin typeface="+mn-lt"/>
                <a:ea typeface="+mn-ea"/>
                <a:cs typeface="+mn-cs"/>
              </a:rPr>
              <a:t>Förslag på reflektionsfrågor</a:t>
            </a:r>
          </a:p>
          <a:p>
            <a:r>
              <a:rPr lang="sv-SE" sz="1200" b="0" i="0" u="none" strike="noStrike" kern="1200" dirty="0" smtClean="0">
                <a:solidFill>
                  <a:schemeClr val="tx1"/>
                </a:solidFill>
                <a:effectLst/>
                <a:latin typeface="+mn-lt"/>
                <a:ea typeface="+mn-ea"/>
                <a:cs typeface="+mn-cs"/>
              </a:rPr>
              <a:t>Vad i scenen kan betraktas som kränkande särbehandling?</a:t>
            </a:r>
          </a:p>
          <a:p>
            <a:r>
              <a:rPr lang="sv-SE" sz="1200" b="0" i="0" u="none" strike="noStrike" kern="1200" dirty="0" smtClean="0">
                <a:solidFill>
                  <a:schemeClr val="tx1"/>
                </a:solidFill>
                <a:effectLst/>
                <a:latin typeface="+mn-lt"/>
                <a:ea typeface="+mn-ea"/>
                <a:cs typeface="+mn-cs"/>
              </a:rPr>
              <a:t>Vad betyder det för oss att bemöta varandra med respekt?</a:t>
            </a:r>
          </a:p>
          <a:p>
            <a:r>
              <a:rPr lang="sv-SE" sz="1200" b="0" i="0" u="none" strike="noStrike" kern="1200" dirty="0" smtClean="0">
                <a:solidFill>
                  <a:schemeClr val="tx1"/>
                </a:solidFill>
                <a:effectLst/>
                <a:latin typeface="+mn-lt"/>
                <a:ea typeface="+mn-ea"/>
                <a:cs typeface="+mn-cs"/>
              </a:rPr>
              <a:t>Hur ska vi agera om vi ser att någon blir utsatt för en kränkning?</a:t>
            </a:r>
          </a:p>
          <a:p>
            <a:r>
              <a:rPr lang="sv-SE" sz="1200" b="0" i="0" u="none" strike="noStrike" kern="1200" dirty="0" smtClean="0">
                <a:solidFill>
                  <a:schemeClr val="tx1"/>
                </a:solidFill>
                <a:effectLst/>
                <a:latin typeface="+mn-lt"/>
                <a:ea typeface="+mn-ea"/>
                <a:cs typeface="+mn-cs"/>
              </a:rPr>
              <a:t>Hur kan vi fånga upp signaler om kränkande särbehandling?</a:t>
            </a:r>
          </a:p>
          <a:p>
            <a:endParaRPr lang="sv-SE" sz="1200" b="0" i="0" u="none" strike="noStrike" kern="1200" dirty="0" smtClean="0">
              <a:solidFill>
                <a:schemeClr val="tx1"/>
              </a:solidFill>
              <a:effectLst/>
              <a:latin typeface="+mn-lt"/>
              <a:ea typeface="+mn-ea"/>
              <a:cs typeface="+mn-cs"/>
            </a:endParaRPr>
          </a:p>
          <a:p>
            <a:r>
              <a:rPr lang="sv-SE" sz="1200" b="1" i="0" u="none" strike="noStrike" kern="1200" dirty="0" smtClean="0">
                <a:solidFill>
                  <a:schemeClr val="tx1"/>
                </a:solidFill>
                <a:effectLst/>
                <a:latin typeface="+mn-lt"/>
                <a:ea typeface="+mn-ea"/>
                <a:cs typeface="+mn-cs"/>
              </a:rPr>
              <a:t>Scen 3 – Ett missförstånd?</a:t>
            </a:r>
          </a:p>
          <a:p>
            <a:r>
              <a:rPr lang="sv-SE" sz="1200" b="1" i="0" u="none" strike="noStrike" kern="1200" cap="all" dirty="0" smtClean="0">
                <a:solidFill>
                  <a:schemeClr val="tx1"/>
                </a:solidFill>
                <a:effectLst/>
                <a:latin typeface="+mn-lt"/>
                <a:ea typeface="+mn-ea"/>
                <a:cs typeface="+mn-cs"/>
              </a:rPr>
              <a:t>Förslag på reflektionsfrågor</a:t>
            </a:r>
          </a:p>
          <a:p>
            <a:r>
              <a:rPr lang="sv-SE" sz="1200" b="0" i="0" u="none" strike="noStrike" kern="1200" dirty="0" smtClean="0">
                <a:solidFill>
                  <a:schemeClr val="tx1"/>
                </a:solidFill>
                <a:effectLst/>
                <a:latin typeface="+mn-lt"/>
                <a:ea typeface="+mn-ea"/>
                <a:cs typeface="+mn-cs"/>
              </a:rPr>
              <a:t>Vad tror ni Adrian tänker och känner?</a:t>
            </a:r>
          </a:p>
          <a:p>
            <a:r>
              <a:rPr lang="sv-SE" sz="1200" b="0" i="0" u="none" strike="noStrike" kern="1200" dirty="0" smtClean="0">
                <a:solidFill>
                  <a:schemeClr val="tx1"/>
                </a:solidFill>
                <a:effectLst/>
                <a:latin typeface="+mn-lt"/>
                <a:ea typeface="+mn-ea"/>
                <a:cs typeface="+mn-cs"/>
              </a:rPr>
              <a:t>Hur kan vi arbeta så att alla kan medverka och får den information som de har rätt till?</a:t>
            </a:r>
          </a:p>
          <a:p>
            <a:r>
              <a:rPr lang="sv-SE" sz="1200" b="0" i="0" u="none" strike="noStrike" kern="1200" dirty="0" smtClean="0">
                <a:solidFill>
                  <a:schemeClr val="tx1"/>
                </a:solidFill>
                <a:effectLst/>
                <a:latin typeface="+mn-lt"/>
                <a:ea typeface="+mn-ea"/>
                <a:cs typeface="+mn-cs"/>
              </a:rPr>
              <a:t>Vad är viktigt att tänka på i ett schyst samtalsklimat på arbetsplatsen. Hur vill vi ha det?</a:t>
            </a:r>
          </a:p>
          <a:p>
            <a:endParaRPr lang="sv-SE" sz="1200" b="0" i="0" u="none" strike="noStrike" kern="1200" dirty="0" smtClean="0">
              <a:solidFill>
                <a:schemeClr val="tx1"/>
              </a:solidFill>
              <a:effectLst/>
              <a:latin typeface="+mn-lt"/>
              <a:ea typeface="+mn-ea"/>
              <a:cs typeface="+mn-cs"/>
            </a:endParaRPr>
          </a:p>
          <a:p>
            <a:r>
              <a:rPr lang="sv-SE" b="1" dirty="0" smtClean="0"/>
              <a:t>Scen 4 – Rått</a:t>
            </a:r>
            <a:r>
              <a:rPr lang="sv-SE" b="1" baseline="0" dirty="0" smtClean="0"/>
              <a:t> men hjärtligt</a:t>
            </a:r>
          </a:p>
          <a:p>
            <a:r>
              <a:rPr lang="sv-SE" sz="1200" b="1" i="0" u="none" strike="noStrike" kern="1200" cap="all" dirty="0" smtClean="0">
                <a:solidFill>
                  <a:schemeClr val="tx1"/>
                </a:solidFill>
                <a:effectLst/>
                <a:latin typeface="+mn-lt"/>
                <a:ea typeface="+mn-ea"/>
                <a:cs typeface="+mn-cs"/>
              </a:rPr>
              <a:t>Förslag på reflektionsfrågor</a:t>
            </a:r>
          </a:p>
          <a:p>
            <a:r>
              <a:rPr lang="sv-SE" sz="1200" b="0" i="0" u="none" strike="noStrike" kern="1200" dirty="0" smtClean="0">
                <a:solidFill>
                  <a:schemeClr val="tx1"/>
                </a:solidFill>
                <a:effectLst/>
                <a:latin typeface="+mn-lt"/>
                <a:ea typeface="+mn-ea"/>
                <a:cs typeface="+mn-cs"/>
              </a:rPr>
              <a:t>Hur valde Sonja att förhålla sig till det som sades och hände?</a:t>
            </a:r>
          </a:p>
          <a:p>
            <a:r>
              <a:rPr lang="sv-SE" sz="1200" b="0" i="0" u="none" strike="noStrike" kern="1200" dirty="0" smtClean="0">
                <a:solidFill>
                  <a:schemeClr val="tx1"/>
                </a:solidFill>
                <a:effectLst/>
                <a:latin typeface="+mn-lt"/>
                <a:ea typeface="+mn-ea"/>
                <a:cs typeface="+mn-cs"/>
              </a:rPr>
              <a:t>Hur kan man som kollega agera i en liknande situation?</a:t>
            </a:r>
          </a:p>
          <a:p>
            <a:r>
              <a:rPr lang="sv-SE" sz="1200" b="0" i="0" u="none" strike="noStrike" kern="1200" dirty="0" smtClean="0">
                <a:solidFill>
                  <a:schemeClr val="tx1"/>
                </a:solidFill>
                <a:effectLst/>
                <a:latin typeface="+mn-lt"/>
                <a:ea typeface="+mn-ea"/>
                <a:cs typeface="+mn-cs"/>
              </a:rPr>
              <a:t>Varför kan kränkande särbehandling upplevas på så olika sätt?</a:t>
            </a:r>
          </a:p>
          <a:p>
            <a:endParaRPr lang="sv-SE" dirty="0"/>
          </a:p>
        </p:txBody>
      </p:sp>
      <p:sp>
        <p:nvSpPr>
          <p:cNvPr id="4" name="Platshållare för bildnummer 3"/>
          <p:cNvSpPr>
            <a:spLocks noGrp="1"/>
          </p:cNvSpPr>
          <p:nvPr>
            <p:ph type="sldNum" sz="quarter" idx="10"/>
          </p:nvPr>
        </p:nvSpPr>
        <p:spPr/>
        <p:txBody>
          <a:bodyPr/>
          <a:lstStyle/>
          <a:p>
            <a:fld id="{71320AF0-1F33-4C3F-B6D5-836F549E195E}" type="slidenum">
              <a:rPr lang="sv-SE" smtClean="0"/>
              <a:t>3</a:t>
            </a:fld>
            <a:endParaRPr lang="sv-SE"/>
          </a:p>
        </p:txBody>
      </p:sp>
      <p:sp>
        <p:nvSpPr>
          <p:cNvPr id="5" name="Platshållare för datum 4"/>
          <p:cNvSpPr>
            <a:spLocks noGrp="1"/>
          </p:cNvSpPr>
          <p:nvPr>
            <p:ph type="dt" idx="11"/>
          </p:nvPr>
        </p:nvSpPr>
        <p:spPr/>
        <p:txBody>
          <a:bodyPr/>
          <a:lstStyle/>
          <a:p>
            <a:r>
              <a:rPr lang="sv-SE" smtClean="0"/>
              <a:t>2019-04-09</a:t>
            </a:r>
            <a:endParaRPr lang="sv-SE"/>
          </a:p>
        </p:txBody>
      </p:sp>
    </p:spTree>
    <p:extLst>
      <p:ext uri="{BB962C8B-B14F-4D97-AF65-F5344CB8AC3E}">
        <p14:creationId xmlns:p14="http://schemas.microsoft.com/office/powerpoint/2010/main" val="8406070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Font typeface="+mj-lt"/>
              <a:buNone/>
            </a:pPr>
            <a:r>
              <a:rPr lang="sv-SE" sz="1200" b="0" i="0" kern="1200" baseline="0" dirty="0" smtClean="0">
                <a:solidFill>
                  <a:schemeClr val="tx1"/>
                </a:solidFill>
                <a:effectLst/>
                <a:latin typeface="+mn-lt"/>
                <a:ea typeface="+mn-ea"/>
                <a:cs typeface="+mn-cs"/>
              </a:rPr>
              <a:t>Alla har rätt att känna sig trygg på jobbet. Den som är chef måste vara tydlig med att kränkande särbehandling – mobbning – är oacceptabelt på arbetsplatsen. Alla som jobbar på kommunen ska veta att kränkande särbehandling och mobbning inte tolereras. </a:t>
            </a:r>
          </a:p>
          <a:p>
            <a:pPr marL="0" indent="0">
              <a:buFont typeface="+mj-lt"/>
              <a:buNone/>
            </a:pPr>
            <a:endParaRPr lang="sv-SE" sz="1200" b="0" i="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sv-SE" sz="1200" b="0" i="0" kern="1200" baseline="0" dirty="0" smtClean="0">
                <a:solidFill>
                  <a:schemeClr val="tx1"/>
                </a:solidFill>
                <a:effectLst/>
                <a:latin typeface="+mn-lt"/>
                <a:ea typeface="+mn-ea"/>
                <a:cs typeface="+mn-cs"/>
              </a:rPr>
              <a:t>Till dig som är chef: Berätta varför det är viktigt för just dig att dina medarbetare känner sig trygga på jobbet. Har du egna erfarenheter av mobbning?</a:t>
            </a:r>
          </a:p>
          <a:p>
            <a:pPr marL="0" indent="0">
              <a:buFont typeface="+mj-lt"/>
              <a:buNone/>
            </a:pPr>
            <a:r>
              <a:rPr lang="sv-SE" sz="1200" b="0" i="0" kern="1200" baseline="0" dirty="0" smtClean="0">
                <a:solidFill>
                  <a:schemeClr val="tx1"/>
                </a:solidFill>
                <a:effectLst/>
                <a:latin typeface="+mn-lt"/>
                <a:ea typeface="+mn-ea"/>
                <a:cs typeface="+mn-cs"/>
              </a:rPr>
              <a:t>Hur visar du som chef tydligt att du står upp för kommunens policy? </a:t>
            </a:r>
          </a:p>
          <a:p>
            <a:pPr marL="0" indent="0">
              <a:buFont typeface="+mj-lt"/>
              <a:buNone/>
            </a:pPr>
            <a:endParaRPr lang="sv-SE" sz="1200" b="0" i="0" kern="1200" baseline="0" dirty="0" smtClean="0">
              <a:solidFill>
                <a:schemeClr val="tx1"/>
              </a:solidFill>
              <a:effectLst/>
              <a:latin typeface="+mn-lt"/>
              <a:ea typeface="+mn-ea"/>
              <a:cs typeface="+mn-cs"/>
            </a:endParaRPr>
          </a:p>
          <a:p>
            <a:pPr marL="0" indent="0">
              <a:buFont typeface="+mj-lt"/>
              <a:buNone/>
            </a:pPr>
            <a:r>
              <a:rPr lang="sv-SE" sz="1200" b="0" i="0" kern="1200" baseline="0" dirty="0" smtClean="0">
                <a:solidFill>
                  <a:schemeClr val="tx1"/>
                </a:solidFill>
                <a:effectLst/>
                <a:latin typeface="+mn-lt"/>
                <a:ea typeface="+mn-ea"/>
                <a:cs typeface="+mn-cs"/>
              </a:rPr>
              <a:t>Policy för likabehandling och mångfald på jobbet finns i sin helhet på Ines. </a:t>
            </a:r>
            <a:endParaRPr lang="sv-SE" b="1" baseline="0" dirty="0" smtClean="0"/>
          </a:p>
        </p:txBody>
      </p:sp>
      <p:sp>
        <p:nvSpPr>
          <p:cNvPr id="4" name="Platshållare för bildnummer 3"/>
          <p:cNvSpPr>
            <a:spLocks noGrp="1"/>
          </p:cNvSpPr>
          <p:nvPr>
            <p:ph type="sldNum" sz="quarter" idx="10"/>
          </p:nvPr>
        </p:nvSpPr>
        <p:spPr/>
        <p:txBody>
          <a:bodyPr/>
          <a:lstStyle/>
          <a:p>
            <a:fld id="{71320AF0-1F33-4C3F-B6D5-836F549E195E}" type="slidenum">
              <a:rPr lang="sv-SE" smtClean="0"/>
              <a:t>4</a:t>
            </a:fld>
            <a:endParaRPr lang="sv-SE"/>
          </a:p>
        </p:txBody>
      </p:sp>
      <p:sp>
        <p:nvSpPr>
          <p:cNvPr id="5" name="Platshållare för datum 4"/>
          <p:cNvSpPr>
            <a:spLocks noGrp="1"/>
          </p:cNvSpPr>
          <p:nvPr>
            <p:ph type="dt" idx="11"/>
          </p:nvPr>
        </p:nvSpPr>
        <p:spPr/>
        <p:txBody>
          <a:bodyPr/>
          <a:lstStyle/>
          <a:p>
            <a:r>
              <a:rPr lang="sv-SE" smtClean="0"/>
              <a:t>2019-04-09</a:t>
            </a:r>
            <a:endParaRPr lang="sv-SE"/>
          </a:p>
        </p:txBody>
      </p:sp>
    </p:spTree>
    <p:extLst>
      <p:ext uri="{BB962C8B-B14F-4D97-AF65-F5344CB8AC3E}">
        <p14:creationId xmlns:p14="http://schemas.microsoft.com/office/powerpoint/2010/main" val="37383654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1" i="0" kern="1200" dirty="0" smtClean="0">
                <a:solidFill>
                  <a:schemeClr val="tx1"/>
                </a:solidFill>
                <a:effectLst/>
                <a:latin typeface="+mn-lt"/>
                <a:ea typeface="+mn-ea"/>
                <a:cs typeface="+mn-cs"/>
              </a:rPr>
              <a:t>Kränkande särbehandling och andra begrepp</a:t>
            </a:r>
          </a:p>
          <a:p>
            <a:r>
              <a:rPr lang="sv-SE" sz="1200" b="0" i="0" kern="1200" dirty="0" smtClean="0">
                <a:solidFill>
                  <a:schemeClr val="tx1"/>
                </a:solidFill>
                <a:effectLst/>
                <a:latin typeface="+mn-lt"/>
                <a:ea typeface="+mn-ea"/>
                <a:cs typeface="+mn-cs"/>
              </a:rPr>
              <a:t>Kränkande särbehandling kan komma från chefer och kollegor eller från en hel arbetsgrupp. Man kan ungefär översätta det till mobbning, men det behöver inte vara upprepat eller ske under lång tid. Det kan räcka med en enda handling. Även chefer kan bli utsatta.</a:t>
            </a:r>
          </a:p>
          <a:p>
            <a:endParaRPr lang="sv-SE" sz="1200" b="0" i="0" kern="1200" dirty="0" smtClean="0">
              <a:solidFill>
                <a:schemeClr val="tx1"/>
              </a:solidFill>
              <a:effectLst/>
              <a:latin typeface="+mn-lt"/>
              <a:ea typeface="+mn-ea"/>
              <a:cs typeface="+mn-cs"/>
            </a:endParaRPr>
          </a:p>
          <a:p>
            <a:r>
              <a:rPr lang="sv-SE" sz="1200" b="0" i="0" kern="1200" dirty="0" smtClean="0">
                <a:solidFill>
                  <a:schemeClr val="tx1"/>
                </a:solidFill>
                <a:effectLst/>
                <a:latin typeface="+mn-lt"/>
                <a:ea typeface="+mn-ea"/>
                <a:cs typeface="+mn-cs"/>
              </a:rPr>
              <a:t>Diskriminering, trakasserier och sexuella trakasserier är en form av kränkande särbehandling. Det kan vara svårt att hålla isär de olika begreppen. H</a:t>
            </a:r>
            <a:r>
              <a:rPr lang="sv-SE" sz="1200" b="0" i="0" u="none" strike="noStrike" kern="1200" dirty="0" smtClean="0">
                <a:solidFill>
                  <a:schemeClr val="tx1"/>
                </a:solidFill>
                <a:effectLst/>
                <a:latin typeface="+mn-lt"/>
                <a:ea typeface="+mn-ea"/>
                <a:cs typeface="+mn-cs"/>
                <a:hlinkClick r:id="rId3"/>
              </a:rPr>
              <a:t>är finns en ordlista med förklaringar</a:t>
            </a:r>
            <a:r>
              <a:rPr lang="sv-SE" sz="1200" b="0" i="0" kern="1200" dirty="0" smtClean="0">
                <a:solidFill>
                  <a:schemeClr val="tx1"/>
                </a:solidFill>
                <a:effectLst/>
                <a:latin typeface="+mn-lt"/>
                <a:ea typeface="+mn-ea"/>
                <a:cs typeface="+mn-cs"/>
              </a:rPr>
              <a:t>.</a:t>
            </a:r>
          </a:p>
          <a:p>
            <a:r>
              <a:rPr lang="sv-SE" sz="1200" b="0" i="0" kern="1200" dirty="0" smtClean="0">
                <a:solidFill>
                  <a:schemeClr val="tx1"/>
                </a:solidFill>
                <a:effectLst/>
                <a:latin typeface="+mn-lt"/>
                <a:ea typeface="+mn-ea"/>
                <a:cs typeface="+mn-cs"/>
              </a:rPr>
              <a:t>Om du är utsatt av exempelvis elev, brukare eller kund så är det en annan form av arbetsmiljöproblem som också måste hanteras. Informera din chef och anmäl det i </a:t>
            </a:r>
            <a:r>
              <a:rPr lang="sv-SE" sz="1200" b="0" i="0" u="none" strike="noStrike" kern="1200" dirty="0" smtClean="0">
                <a:solidFill>
                  <a:schemeClr val="tx1"/>
                </a:solidFill>
                <a:effectLst/>
                <a:latin typeface="+mn-lt"/>
                <a:ea typeface="+mn-ea"/>
                <a:cs typeface="+mn-cs"/>
                <a:hlinkClick r:id="rId4"/>
              </a:rPr>
              <a:t>KIA</a:t>
            </a:r>
            <a:r>
              <a:rPr lang="sv-SE" sz="1200" b="0" i="0" kern="1200" dirty="0" smtClean="0">
                <a:solidFill>
                  <a:schemeClr val="tx1"/>
                </a:solidFill>
                <a:effectLst/>
                <a:latin typeface="+mn-lt"/>
                <a:ea typeface="+mn-ea"/>
                <a:cs typeface="+mn-cs"/>
              </a:rPr>
              <a:t>.</a:t>
            </a:r>
          </a:p>
          <a:p>
            <a:endParaRPr lang="sv-SE" sz="1200" b="1" i="0" kern="1200" dirty="0" smtClean="0">
              <a:solidFill>
                <a:schemeClr val="tx1"/>
              </a:solidFill>
              <a:effectLst/>
              <a:latin typeface="+mn-lt"/>
              <a:ea typeface="+mn-ea"/>
              <a:cs typeface="+mn-cs"/>
            </a:endParaRPr>
          </a:p>
          <a:p>
            <a:r>
              <a:rPr lang="sv-SE" sz="1200" b="1" i="0" kern="1200" dirty="0" smtClean="0">
                <a:solidFill>
                  <a:schemeClr val="tx1"/>
                </a:solidFill>
                <a:effectLst/>
                <a:latin typeface="+mn-lt"/>
                <a:ea typeface="+mn-ea"/>
                <a:cs typeface="+mn-cs"/>
              </a:rPr>
              <a:t>Kränkande särbehandling</a:t>
            </a:r>
          </a:p>
          <a:p>
            <a:r>
              <a:rPr lang="sv-SE" sz="1200" b="0" i="0" kern="1200" dirty="0" smtClean="0">
                <a:solidFill>
                  <a:schemeClr val="tx1"/>
                </a:solidFill>
                <a:effectLst/>
                <a:latin typeface="+mn-lt"/>
                <a:ea typeface="+mn-ea"/>
                <a:cs typeface="+mn-cs"/>
              </a:rPr>
              <a:t>Bestämmelser om kränkande särbehandling finns i Arbetsmiljöverkets föreskrifter om organisatorisk och social arbetsmiljö. Arbetsgivaren har ansvaret för att arbetsmiljön är sund och säker, att kränkande särbehandling förebyggs och att drabbade tas om hand.</a:t>
            </a:r>
          </a:p>
          <a:p>
            <a:r>
              <a:rPr lang="sv-SE" sz="1200" b="0" i="0" kern="1200" dirty="0" smtClean="0">
                <a:solidFill>
                  <a:schemeClr val="tx1"/>
                </a:solidFill>
                <a:effectLst/>
                <a:latin typeface="+mn-lt"/>
                <a:ea typeface="+mn-ea"/>
                <a:cs typeface="+mn-cs"/>
              </a:rPr>
              <a:t>Kränkande särbehandling är handlingar som riktas mot en eller flera anställda på ett kränkande sätt. Det kan leda till ohälsa eller att man ställs utanför arbetsplatsens gemenskap. Kränkningar kan ta sig många olika uttryck och är ett allvarligt arbetsmiljöproblem.</a:t>
            </a:r>
          </a:p>
          <a:p>
            <a:r>
              <a:rPr lang="sv-SE" sz="1200" b="0" i="0" kern="1200" dirty="0" smtClean="0">
                <a:solidFill>
                  <a:schemeClr val="tx1"/>
                </a:solidFill>
                <a:effectLst/>
                <a:latin typeface="+mn-lt"/>
                <a:ea typeface="+mn-ea"/>
                <a:cs typeface="+mn-cs"/>
              </a:rPr>
              <a:t>Det kan vara händelser på arbetsplatsen, men även sådan som händer utanför om det har ett samband med arbetet. Exempel på det är personalfester och tjänsteresor.</a:t>
            </a:r>
          </a:p>
          <a:p>
            <a:r>
              <a:rPr lang="sv-SE" sz="1200" b="0" i="0" kern="1200" dirty="0" smtClean="0">
                <a:solidFill>
                  <a:schemeClr val="tx1"/>
                </a:solidFill>
                <a:effectLst/>
                <a:latin typeface="+mn-lt"/>
                <a:ea typeface="+mn-ea"/>
                <a:cs typeface="+mn-cs"/>
              </a:rPr>
              <a:t>Att bli exkluderad från möten, ignorerad, utsatt för sexistiska skämt, nedsättande ord, ryktesspridning, förlöjliganden, trakasserier och sexuella trakasserier är exempel på kränkande särbehandling.</a:t>
            </a:r>
          </a:p>
          <a:p>
            <a:r>
              <a:rPr lang="sv-SE" sz="1200" b="0" i="0" kern="1200" dirty="0" smtClean="0">
                <a:solidFill>
                  <a:schemeClr val="tx1"/>
                </a:solidFill>
                <a:effectLst/>
                <a:latin typeface="+mn-lt"/>
                <a:ea typeface="+mn-ea"/>
                <a:cs typeface="+mn-cs"/>
              </a:rPr>
              <a:t>Handlingarna upplevs ofta som obegripliga och orättvisa. Det kan räcka med en enda handling. Man kan skada en medmänniska för lång tid genom att exempelvis publicera något förnedrande via sociala media eller ett e-postutskick på arbetsplatsen. Det är ännu allvarligare om det upprepas och pågår under en längre tid. I värsta fall kan det utvecklas till mobbning.</a:t>
            </a:r>
          </a:p>
          <a:p>
            <a:endParaRPr lang="sv-SE" sz="1200" b="0" i="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i="0" kern="1200" dirty="0" smtClean="0">
                <a:solidFill>
                  <a:schemeClr val="tx1"/>
                </a:solidFill>
                <a:effectLst/>
                <a:latin typeface="+mn-lt"/>
                <a:ea typeface="+mn-ea"/>
                <a:cs typeface="+mn-cs"/>
              </a:rPr>
              <a:t>Tid och plats är inte väsentligt </a:t>
            </a:r>
            <a:r>
              <a:rPr lang="sv-SE" sz="1200" b="0" i="0" kern="1200" dirty="0" smtClean="0">
                <a:solidFill>
                  <a:schemeClr val="tx1"/>
                </a:solidFill>
                <a:effectLst/>
                <a:latin typeface="+mn-lt"/>
                <a:ea typeface="+mn-ea"/>
                <a:cs typeface="+mn-cs"/>
              </a:rPr>
              <a:t>så länge det sker i samband med arbete. Det innebär att en händelse under en personalfest eller annan arbetsrelaterad funktion räknas till arbetet, även om det sker utanför ordinarie arbetstid och utanför arbetsplatsens lokaler.</a:t>
            </a:r>
          </a:p>
          <a:p>
            <a:endParaRPr lang="sv-SE" sz="1200" b="0" i="0" kern="1200" dirty="0" smtClean="0">
              <a:solidFill>
                <a:schemeClr val="tx1"/>
              </a:solidFill>
              <a:effectLst/>
              <a:latin typeface="+mn-lt"/>
              <a:ea typeface="+mn-ea"/>
              <a:cs typeface="+mn-cs"/>
            </a:endParaRPr>
          </a:p>
          <a:p>
            <a:pPr marL="0" indent="0">
              <a:buFont typeface="+mj-lt"/>
              <a:buNone/>
            </a:pPr>
            <a:r>
              <a:rPr lang="sv-SE" b="1" baseline="0" dirty="0" smtClean="0"/>
              <a:t>FLER EXEMPEL PÅ KRÄNKANDE SÄRBEHANDLING:</a:t>
            </a:r>
          </a:p>
          <a:p>
            <a:r>
              <a:rPr lang="sv-SE" dirty="0" smtClean="0"/>
              <a:t>Förtal eller nedsvärtning</a:t>
            </a:r>
          </a:p>
          <a:p>
            <a:r>
              <a:rPr lang="sv-SE" dirty="0" smtClean="0"/>
              <a:t>Medvetet undanhållande av arbetsrelaterad information eller lämnande av felaktig sådan</a:t>
            </a:r>
          </a:p>
          <a:p>
            <a:r>
              <a:rPr lang="sv-SE" dirty="0" smtClean="0"/>
              <a:t>Medvetet saboterande eller försvårande av arbetets utförande</a:t>
            </a:r>
          </a:p>
          <a:p>
            <a:r>
              <a:rPr lang="sv-SE" dirty="0" smtClean="0"/>
              <a:t>Uppenbart förolämpande utfrysning, åsidosättande behandling, negligeringar</a:t>
            </a:r>
          </a:p>
          <a:p>
            <a:r>
              <a:rPr lang="sv-SE" dirty="0" smtClean="0"/>
              <a:t>Förföljelse i olika former, hot och skapande av rädsla, förnedringar till exempel sexuella trakasserier </a:t>
            </a:r>
          </a:p>
          <a:p>
            <a:r>
              <a:rPr lang="sv-SE" dirty="0" smtClean="0"/>
              <a:t>Medvetna förolämpningar, överkritiskt eller negativt bemötande som hån eller ovänlighet till exempel</a:t>
            </a:r>
          </a:p>
          <a:p>
            <a:r>
              <a:rPr lang="sv-SE" dirty="0" smtClean="0"/>
              <a:t>”Administrativa straffsanktioner" som plötsligt riktas mot enskild arbetstagare utan sakliga skäl, förklaringar eller försök att gemensamt lösa eventuella bakomliggande problem. Till exempel omotiverat fråntagande av arbetsrum eller arbetsuppgifter, oförklarade omplaceringar eller övertidskrav, tydliga försvåranden vid behandling av ansökningar om utbildning, ledigheter och liknande. </a:t>
            </a:r>
          </a:p>
          <a:p>
            <a:pPr marL="0" indent="0">
              <a:buFont typeface="+mj-lt"/>
              <a:buNone/>
            </a:pPr>
            <a:endParaRPr lang="sv-SE" b="1" baseline="0" dirty="0" smtClean="0"/>
          </a:p>
          <a:p>
            <a:endParaRPr lang="sv-SE" sz="1200" b="0" i="0" kern="1200" dirty="0" smtClean="0">
              <a:solidFill>
                <a:schemeClr val="tx1"/>
              </a:solidFill>
              <a:effectLst/>
              <a:latin typeface="+mn-lt"/>
              <a:ea typeface="+mn-ea"/>
              <a:cs typeface="+mn-cs"/>
            </a:endParaRPr>
          </a:p>
        </p:txBody>
      </p:sp>
      <p:sp>
        <p:nvSpPr>
          <p:cNvPr id="4" name="Platshållare för bildnummer 3"/>
          <p:cNvSpPr>
            <a:spLocks noGrp="1"/>
          </p:cNvSpPr>
          <p:nvPr>
            <p:ph type="sldNum" sz="quarter" idx="10"/>
          </p:nvPr>
        </p:nvSpPr>
        <p:spPr/>
        <p:txBody>
          <a:bodyPr/>
          <a:lstStyle/>
          <a:p>
            <a:fld id="{71320AF0-1F33-4C3F-B6D5-836F549E195E}" type="slidenum">
              <a:rPr lang="sv-SE" smtClean="0"/>
              <a:t>5</a:t>
            </a:fld>
            <a:endParaRPr lang="sv-SE"/>
          </a:p>
        </p:txBody>
      </p:sp>
      <p:sp>
        <p:nvSpPr>
          <p:cNvPr id="5" name="Platshållare för datum 4"/>
          <p:cNvSpPr>
            <a:spLocks noGrp="1"/>
          </p:cNvSpPr>
          <p:nvPr>
            <p:ph type="dt" idx="11"/>
          </p:nvPr>
        </p:nvSpPr>
        <p:spPr/>
        <p:txBody>
          <a:bodyPr/>
          <a:lstStyle/>
          <a:p>
            <a:r>
              <a:rPr lang="sv-SE" smtClean="0"/>
              <a:t>2019-04-09</a:t>
            </a:r>
            <a:endParaRPr lang="sv-SE"/>
          </a:p>
        </p:txBody>
      </p:sp>
    </p:spTree>
    <p:extLst>
      <p:ext uri="{BB962C8B-B14F-4D97-AF65-F5344CB8AC3E}">
        <p14:creationId xmlns:p14="http://schemas.microsoft.com/office/powerpoint/2010/main" val="37383654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sv-SE" dirty="0" smtClean="0"/>
              <a:t>För tydlighetens skull bör nämnas att tillfälliga meningsmotsättningar, konflikter och problem i samarbetsrelationerna i allmänhet bör ses som normala företeelser. </a:t>
            </a:r>
          </a:p>
          <a:p>
            <a:pPr marL="0" indent="0">
              <a:buFont typeface="+mj-lt"/>
              <a:buNone/>
            </a:pPr>
            <a:endParaRPr lang="sv-SE" b="1" baseline="0" dirty="0" smtClean="0"/>
          </a:p>
          <a:p>
            <a:pPr marL="0" indent="0">
              <a:buFont typeface="+mj-lt"/>
              <a:buNone/>
            </a:pPr>
            <a:r>
              <a:rPr lang="sv-SE" sz="1200" b="0" i="0" kern="1200" dirty="0" smtClean="0">
                <a:solidFill>
                  <a:schemeClr val="tx1"/>
                </a:solidFill>
                <a:effectLst/>
                <a:latin typeface="+mn-lt"/>
                <a:ea typeface="+mn-ea"/>
                <a:cs typeface="+mn-cs"/>
              </a:rPr>
              <a:t>Det finns situationer som ändå inte räknas som kränkande särbehandling, trots att de kan upplevas som kränkande. Ett exempel på det är när en chef kallar en medarbetare till ett möte för att prata om medarbetarens höga korttidsjukfrånvaro. Medarbetaren kan uppleva det som en kränkning av privatlivet, men det är chefens jobb att undersöka situationen. </a:t>
            </a:r>
            <a:endParaRPr lang="sv-SE" b="1" baseline="0" dirty="0" smtClean="0"/>
          </a:p>
        </p:txBody>
      </p:sp>
      <p:sp>
        <p:nvSpPr>
          <p:cNvPr id="4" name="Platshållare för bildnummer 3"/>
          <p:cNvSpPr>
            <a:spLocks noGrp="1"/>
          </p:cNvSpPr>
          <p:nvPr>
            <p:ph type="sldNum" sz="quarter" idx="10"/>
          </p:nvPr>
        </p:nvSpPr>
        <p:spPr/>
        <p:txBody>
          <a:bodyPr/>
          <a:lstStyle/>
          <a:p>
            <a:fld id="{71320AF0-1F33-4C3F-B6D5-836F549E195E}" type="slidenum">
              <a:rPr lang="sv-SE" smtClean="0"/>
              <a:t>6</a:t>
            </a:fld>
            <a:endParaRPr lang="sv-SE"/>
          </a:p>
        </p:txBody>
      </p:sp>
      <p:sp>
        <p:nvSpPr>
          <p:cNvPr id="5" name="Platshållare för datum 4"/>
          <p:cNvSpPr>
            <a:spLocks noGrp="1"/>
          </p:cNvSpPr>
          <p:nvPr>
            <p:ph type="dt" idx="11"/>
          </p:nvPr>
        </p:nvSpPr>
        <p:spPr/>
        <p:txBody>
          <a:bodyPr/>
          <a:lstStyle/>
          <a:p>
            <a:r>
              <a:rPr lang="sv-SE" smtClean="0"/>
              <a:t>2019-04-09</a:t>
            </a:r>
            <a:endParaRPr lang="sv-SE"/>
          </a:p>
        </p:txBody>
      </p:sp>
    </p:spTree>
    <p:extLst>
      <p:ext uri="{BB962C8B-B14F-4D97-AF65-F5344CB8AC3E}">
        <p14:creationId xmlns:p14="http://schemas.microsoft.com/office/powerpoint/2010/main" val="31366667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71320AF0-1F33-4C3F-B6D5-836F549E195E}" type="slidenum">
              <a:rPr lang="sv-SE" smtClean="0"/>
              <a:t>7</a:t>
            </a:fld>
            <a:endParaRPr lang="sv-SE"/>
          </a:p>
        </p:txBody>
      </p:sp>
      <p:sp>
        <p:nvSpPr>
          <p:cNvPr id="5" name="Platshållare för datum 4"/>
          <p:cNvSpPr>
            <a:spLocks noGrp="1"/>
          </p:cNvSpPr>
          <p:nvPr>
            <p:ph type="dt" idx="11"/>
          </p:nvPr>
        </p:nvSpPr>
        <p:spPr/>
        <p:txBody>
          <a:bodyPr/>
          <a:lstStyle/>
          <a:p>
            <a:r>
              <a:rPr lang="sv-SE" smtClean="0"/>
              <a:t>2019-04-09</a:t>
            </a:r>
            <a:endParaRPr lang="sv-SE"/>
          </a:p>
        </p:txBody>
      </p:sp>
    </p:spTree>
    <p:extLst>
      <p:ext uri="{BB962C8B-B14F-4D97-AF65-F5344CB8AC3E}">
        <p14:creationId xmlns:p14="http://schemas.microsoft.com/office/powerpoint/2010/main" val="41767321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1" i="0" kern="1200" dirty="0" smtClean="0">
                <a:solidFill>
                  <a:schemeClr val="tx1"/>
                </a:solidFill>
                <a:effectLst/>
                <a:latin typeface="+mn-lt"/>
                <a:ea typeface="+mn-ea"/>
                <a:cs typeface="+mn-cs"/>
              </a:rPr>
              <a:t>1. </a:t>
            </a:r>
            <a:r>
              <a:rPr lang="sv-SE" sz="1200" b="0" i="0" kern="1200" dirty="0" smtClean="0">
                <a:solidFill>
                  <a:schemeClr val="tx1"/>
                </a:solidFill>
                <a:effectLst/>
                <a:latin typeface="+mn-lt"/>
                <a:ea typeface="+mn-ea"/>
                <a:cs typeface="+mn-cs"/>
              </a:rPr>
              <a:t>Det är viktigt att säga ifrån till den/dem som utsätter dig, så att de blir medvetna om att de går över gränsen. Tala om att beteendet är oönskat och att du tycker att det känns obehagligt eller kränkande. Kräv ett slut på det. Exempel: ”När du gör så här [beskriv beteendet] känns det [beskriv hur det känns för dig] och därför vill jag att du slutar med det.”</a:t>
            </a:r>
          </a:p>
          <a:p>
            <a:r>
              <a:rPr lang="sv-SE" sz="1200" b="0" i="0" kern="1200" dirty="0" smtClean="0">
                <a:solidFill>
                  <a:schemeClr val="tx1"/>
                </a:solidFill>
                <a:effectLst/>
                <a:latin typeface="+mn-lt"/>
                <a:ea typeface="+mn-ea"/>
                <a:cs typeface="+mn-cs"/>
              </a:rPr>
              <a:t>Om du är utsatt för något som du uppfattar som allvarligt och som är uppenbart kränkande ska du ta hjälp direkt. Vänta inte för att se om det upprepas.</a:t>
            </a:r>
          </a:p>
          <a:p>
            <a:r>
              <a:rPr lang="sv-SE" sz="1200" b="0" i="0" kern="1200" dirty="0" smtClean="0">
                <a:solidFill>
                  <a:schemeClr val="tx1"/>
                </a:solidFill>
                <a:effectLst/>
                <a:latin typeface="+mn-lt"/>
                <a:ea typeface="+mn-ea"/>
                <a:cs typeface="+mn-cs"/>
              </a:rPr>
              <a:t>Om du upplever att du är utsatt för direkt eller indirekt diskriminering eller bestraffningar ska du påpeka det för den som du tycker behandlar dig fel. Exempel: ”Jag upplever att jag har sämre lön/arbetsvillkor/arbetstider än mina kollegor och jag förstår inte varför”. Om du inte får en godtagbar förklaring eller rättelse från personen ska du anmäla det.</a:t>
            </a:r>
          </a:p>
          <a:p>
            <a:r>
              <a:rPr lang="sv-SE" sz="1200" b="0" i="0" kern="1200" dirty="0" smtClean="0">
                <a:solidFill>
                  <a:schemeClr val="tx1"/>
                </a:solidFill>
                <a:effectLst/>
                <a:latin typeface="+mn-lt"/>
                <a:ea typeface="+mn-ea"/>
                <a:cs typeface="+mn-cs"/>
              </a:rPr>
              <a:t>Be en chef, kollega, fackliga representant/skyddsombud eller HR (Human Resources, personer som jobbar med personalfrågor) om hjälp om du tycker det är svårt att säga ifrån.</a:t>
            </a:r>
          </a:p>
          <a:p>
            <a:pPr marL="0" indent="0">
              <a:buFont typeface="+mj-lt"/>
              <a:buNone/>
            </a:pPr>
            <a:endParaRPr lang="sv-SE" b="1" baseline="0" dirty="0" smtClean="0"/>
          </a:p>
          <a:p>
            <a:r>
              <a:rPr lang="sv-SE" b="1" baseline="0" dirty="0" smtClean="0"/>
              <a:t>2. </a:t>
            </a:r>
            <a:r>
              <a:rPr lang="sv-SE" sz="1200" b="0" i="0" kern="1200" dirty="0" smtClean="0">
                <a:solidFill>
                  <a:schemeClr val="tx1"/>
                </a:solidFill>
                <a:effectLst/>
                <a:latin typeface="+mn-lt"/>
                <a:ea typeface="+mn-ea"/>
                <a:cs typeface="+mn-cs"/>
              </a:rPr>
              <a:t>Lägg märke till situationen. Ignorera inte din känsla, utan stanna upp och fundera ”Vad hände här?”. Du har rätt att känna dig fysiskt och känslomässigt trygg på jobbet. Det är den utsatte som avgör vad som är ett oönskat eller kränkande beteende. Utgångspunkten är alltså hur du har uppfattat situationen eller beteendet, inte hur det var meningen att du skulle uppfatta det.</a:t>
            </a:r>
          </a:p>
          <a:p>
            <a:r>
              <a:rPr lang="sv-SE" sz="1200" b="0" i="0" kern="1200" dirty="0" smtClean="0">
                <a:solidFill>
                  <a:schemeClr val="tx1"/>
                </a:solidFill>
                <a:effectLst/>
                <a:latin typeface="+mn-lt"/>
                <a:ea typeface="+mn-ea"/>
                <a:cs typeface="+mn-cs"/>
              </a:rPr>
              <a:t>Ibland kan gränsdragningen kännas svår. Det som börjar som något välmenande och önskat kan övergå till att kännas obehagligt och oönskat. Till exempel kan en vänskaplig kram bli obehaglig om den du kramar plötsligt börjar trycka sin kropp mot dig. Det kan också kännas obehagligt om någon inte respekterar att du inte längre vill ha en flirtig kontakt även om du velat det tidigare. På samma sätt kan ord som börjar som ett skämt övergå till att upplevas som kränkande eller diskriminerande. Oavsett om det handlar om diskriminering, trakasserier, sexuella trakasserier, repressalier eller kränkande särbehandling är det viktigt att du inte anklagar dig själv.</a:t>
            </a:r>
          </a:p>
          <a:p>
            <a:pPr marL="0" indent="0">
              <a:buFont typeface="+mj-lt"/>
              <a:buNone/>
            </a:pPr>
            <a:endParaRPr lang="sv-SE" sz="1200" b="0" i="0" kern="1200" baseline="0" dirty="0" smtClean="0">
              <a:solidFill>
                <a:schemeClr val="tx1"/>
              </a:solidFill>
              <a:effectLst/>
              <a:latin typeface="+mn-lt"/>
              <a:ea typeface="+mn-ea"/>
              <a:cs typeface="+mn-cs"/>
            </a:endParaRPr>
          </a:p>
          <a:p>
            <a:pPr marL="0" indent="0">
              <a:buFont typeface="+mj-lt"/>
              <a:buNone/>
            </a:pPr>
            <a:r>
              <a:rPr lang="sv-SE" sz="1200" b="0" i="0" kern="1200" dirty="0" smtClean="0">
                <a:solidFill>
                  <a:schemeClr val="tx1"/>
                </a:solidFill>
                <a:effectLst/>
                <a:latin typeface="+mn-lt"/>
                <a:ea typeface="+mn-ea"/>
                <a:cs typeface="+mn-cs"/>
              </a:rPr>
              <a:t>Dokumentera vad som händer, anteckna datum, klockslag, plats, eventuella vittnen, reaktioner och känslor. Spara bevis, till exempel sms, lappar eller e-post. Allt detta är ett bra stöd om händelserna behöver anmälas till arbetsgivaren och utredas</a:t>
            </a:r>
          </a:p>
          <a:p>
            <a:pPr marL="0" indent="0">
              <a:buFont typeface="+mj-lt"/>
              <a:buNone/>
            </a:pPr>
            <a:endParaRPr lang="sv-SE" sz="1200" b="0" i="0" kern="1200" baseline="0" dirty="0" smtClean="0">
              <a:solidFill>
                <a:schemeClr val="tx1"/>
              </a:solidFill>
              <a:effectLst/>
              <a:latin typeface="+mn-lt"/>
              <a:ea typeface="+mn-ea"/>
              <a:cs typeface="+mn-cs"/>
            </a:endParaRPr>
          </a:p>
          <a:p>
            <a:pPr marL="0" indent="0">
              <a:buFont typeface="+mj-lt"/>
              <a:buNone/>
            </a:pPr>
            <a:r>
              <a:rPr lang="sv-SE" sz="1200" b="1" i="0" kern="1200" baseline="0" dirty="0" smtClean="0">
                <a:solidFill>
                  <a:schemeClr val="tx1"/>
                </a:solidFill>
                <a:effectLst/>
                <a:latin typeface="+mn-lt"/>
                <a:ea typeface="+mn-ea"/>
                <a:cs typeface="+mn-cs"/>
              </a:rPr>
              <a:t>3. </a:t>
            </a:r>
            <a:r>
              <a:rPr lang="sv-SE" sz="1200" b="0" i="0" kern="1200" dirty="0" smtClean="0">
                <a:solidFill>
                  <a:schemeClr val="tx1"/>
                </a:solidFill>
                <a:effectLst/>
                <a:latin typeface="+mn-lt"/>
                <a:ea typeface="+mn-ea"/>
                <a:cs typeface="+mn-cs"/>
              </a:rPr>
              <a:t>Det är bra om du som upplever att du utsatts för trakasserier eller diskriminering rapporterar det i KIA som ett olycksfall. På så sätt får kommunen en tydligare bild av hur vanligt det är.</a:t>
            </a:r>
            <a:endParaRPr lang="sv-SE" b="1" baseline="0" dirty="0" smtClean="0"/>
          </a:p>
        </p:txBody>
      </p:sp>
      <p:sp>
        <p:nvSpPr>
          <p:cNvPr id="4" name="Platshållare för bildnummer 3"/>
          <p:cNvSpPr>
            <a:spLocks noGrp="1"/>
          </p:cNvSpPr>
          <p:nvPr>
            <p:ph type="sldNum" sz="quarter" idx="10"/>
          </p:nvPr>
        </p:nvSpPr>
        <p:spPr/>
        <p:txBody>
          <a:bodyPr/>
          <a:lstStyle/>
          <a:p>
            <a:fld id="{71320AF0-1F33-4C3F-B6D5-836F549E195E}" type="slidenum">
              <a:rPr lang="sv-SE" smtClean="0"/>
              <a:t>8</a:t>
            </a:fld>
            <a:endParaRPr lang="sv-SE"/>
          </a:p>
        </p:txBody>
      </p:sp>
      <p:sp>
        <p:nvSpPr>
          <p:cNvPr id="5" name="Platshållare för datum 4"/>
          <p:cNvSpPr>
            <a:spLocks noGrp="1"/>
          </p:cNvSpPr>
          <p:nvPr>
            <p:ph type="dt" idx="11"/>
          </p:nvPr>
        </p:nvSpPr>
        <p:spPr/>
        <p:txBody>
          <a:bodyPr/>
          <a:lstStyle/>
          <a:p>
            <a:r>
              <a:rPr lang="sv-SE" smtClean="0"/>
              <a:t>2019-04-09</a:t>
            </a:r>
            <a:endParaRPr lang="sv-SE"/>
          </a:p>
        </p:txBody>
      </p:sp>
    </p:spTree>
    <p:extLst>
      <p:ext uri="{BB962C8B-B14F-4D97-AF65-F5344CB8AC3E}">
        <p14:creationId xmlns:p14="http://schemas.microsoft.com/office/powerpoint/2010/main" val="37383654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1" i="0" kern="1200" dirty="0" smtClean="0">
                <a:solidFill>
                  <a:schemeClr val="tx1"/>
                </a:solidFill>
                <a:effectLst/>
                <a:latin typeface="+mn-lt"/>
                <a:ea typeface="+mn-ea"/>
                <a:cs typeface="+mn-cs"/>
              </a:rPr>
              <a:t>Be om hjälp</a:t>
            </a:r>
          </a:p>
          <a:p>
            <a:r>
              <a:rPr lang="sv-SE" sz="1200" b="0" i="0" kern="1200" dirty="0" smtClean="0">
                <a:solidFill>
                  <a:schemeClr val="tx1"/>
                </a:solidFill>
                <a:effectLst/>
                <a:latin typeface="+mn-lt"/>
                <a:ea typeface="+mn-ea"/>
                <a:cs typeface="+mn-cs"/>
              </a:rPr>
              <a:t>Om det inte blir bättre trots att du sagt ifrån är det dags att be om hjälp. Vänd dig till din chef i första hand. Chefen har ett arbetsmiljöansvar och har därför skyldighet att agera. Om du av någon anledning inte vill vända dig till din chef kan du även tala med en kollega eller din fackliga representant/skyddsombud för att få hjälp att komma vidare.</a:t>
            </a:r>
          </a:p>
          <a:p>
            <a:r>
              <a:rPr lang="sv-SE" sz="1200" b="0" i="0" kern="1200" dirty="0" smtClean="0">
                <a:solidFill>
                  <a:schemeClr val="tx1"/>
                </a:solidFill>
                <a:effectLst/>
                <a:latin typeface="+mn-lt"/>
                <a:ea typeface="+mn-ea"/>
                <a:cs typeface="+mn-cs"/>
              </a:rPr>
              <a:t>I avsnitten </a:t>
            </a:r>
            <a:r>
              <a:rPr lang="sv-SE" sz="1200" b="0" i="0" u="none" strike="noStrike" kern="1200" dirty="0" smtClean="0">
                <a:solidFill>
                  <a:schemeClr val="tx1"/>
                </a:solidFill>
                <a:effectLst/>
                <a:latin typeface="+mn-lt"/>
                <a:ea typeface="+mn-ea"/>
                <a:cs typeface="+mn-cs"/>
                <a:hlinkClick r:id="rId3"/>
              </a:rPr>
              <a:t>Till dig som står bredvid</a:t>
            </a:r>
            <a:r>
              <a:rPr lang="sv-SE" sz="1200" b="0" i="0" kern="1200" dirty="0" smtClean="0">
                <a:solidFill>
                  <a:schemeClr val="tx1"/>
                </a:solidFill>
                <a:effectLst/>
                <a:latin typeface="+mn-lt"/>
                <a:ea typeface="+mn-ea"/>
                <a:cs typeface="+mn-cs"/>
              </a:rPr>
              <a:t> och </a:t>
            </a:r>
            <a:r>
              <a:rPr lang="sv-SE" sz="1200" b="0" i="0" u="none" strike="noStrike" kern="1200" dirty="0" smtClean="0">
                <a:solidFill>
                  <a:schemeClr val="tx1"/>
                </a:solidFill>
                <a:effectLst/>
                <a:latin typeface="+mn-lt"/>
                <a:ea typeface="+mn-ea"/>
                <a:cs typeface="+mn-cs"/>
                <a:hlinkClick r:id="rId4"/>
              </a:rPr>
              <a:t>Till dig som är chef eller arbetsgivarrepresentant</a:t>
            </a:r>
            <a:r>
              <a:rPr lang="sv-SE" sz="1200" b="0" i="0" kern="1200" dirty="0" smtClean="0">
                <a:solidFill>
                  <a:schemeClr val="tx1"/>
                </a:solidFill>
                <a:effectLst/>
                <a:latin typeface="+mn-lt"/>
                <a:ea typeface="+mn-ea"/>
                <a:cs typeface="+mn-cs"/>
              </a:rPr>
              <a:t> står det mer om vad du kan få hjälp med. </a:t>
            </a:r>
          </a:p>
          <a:p>
            <a:endParaRPr lang="sv-SE" sz="1200" b="1" i="0" kern="1200" dirty="0" smtClean="0">
              <a:solidFill>
                <a:schemeClr val="tx1"/>
              </a:solidFill>
              <a:effectLst/>
              <a:latin typeface="+mn-lt"/>
              <a:ea typeface="+mn-ea"/>
              <a:cs typeface="+mn-cs"/>
            </a:endParaRPr>
          </a:p>
          <a:p>
            <a:pPr marL="0" indent="0">
              <a:buFont typeface="+mj-lt"/>
              <a:buNone/>
            </a:pPr>
            <a:r>
              <a:rPr lang="sv-SE" sz="1200" b="0" i="0" u="none" strike="noStrike" kern="1200" dirty="0" smtClean="0">
                <a:solidFill>
                  <a:schemeClr val="tx1"/>
                </a:solidFill>
                <a:effectLst/>
                <a:latin typeface="+mn-lt"/>
                <a:ea typeface="+mn-ea"/>
                <a:cs typeface="+mn-cs"/>
              </a:rPr>
              <a:t>Om det inte blir bättre trots att du bett din chef om hjälp så kan du välja att göra en skriftlig anmälan till</a:t>
            </a:r>
            <a:r>
              <a:rPr lang="sv-SE" sz="1200" b="0" i="0" u="none" strike="noStrike" kern="1200" baseline="0" dirty="0" smtClean="0">
                <a:solidFill>
                  <a:schemeClr val="tx1"/>
                </a:solidFill>
                <a:effectLst/>
                <a:latin typeface="+mn-lt"/>
                <a:ea typeface="+mn-ea"/>
                <a:cs typeface="+mn-cs"/>
              </a:rPr>
              <a:t> HR-chefen</a:t>
            </a:r>
            <a:r>
              <a:rPr lang="sv-SE" sz="1200" b="0" i="0" u="none" strike="noStrike" kern="1200" dirty="0" smtClean="0">
                <a:solidFill>
                  <a:schemeClr val="tx1"/>
                </a:solidFill>
                <a:effectLst/>
                <a:latin typeface="+mn-lt"/>
                <a:ea typeface="+mn-ea"/>
                <a:cs typeface="+mn-cs"/>
              </a:rPr>
              <a:t>.</a:t>
            </a:r>
            <a:r>
              <a:rPr lang="sv-SE" sz="1200" b="0" i="0" u="none" strike="noStrike" kern="1200" baseline="0" dirty="0" smtClean="0">
                <a:solidFill>
                  <a:schemeClr val="tx1"/>
                </a:solidFill>
                <a:effectLst/>
                <a:latin typeface="+mn-lt"/>
                <a:ea typeface="+mn-ea"/>
                <a:cs typeface="+mn-cs"/>
              </a:rPr>
              <a:t> Mer om det lite längre fram i presentationen.</a:t>
            </a:r>
            <a:endParaRPr lang="sv-SE" sz="1200" b="0" i="0" u="none" strike="noStrike" kern="1200" dirty="0" smtClean="0">
              <a:solidFill>
                <a:schemeClr val="tx1"/>
              </a:solidFill>
              <a:effectLst/>
              <a:latin typeface="+mn-lt"/>
              <a:ea typeface="+mn-ea"/>
              <a:cs typeface="+mn-cs"/>
            </a:endParaRPr>
          </a:p>
        </p:txBody>
      </p:sp>
      <p:sp>
        <p:nvSpPr>
          <p:cNvPr id="4" name="Platshållare för bildnummer 3"/>
          <p:cNvSpPr>
            <a:spLocks noGrp="1"/>
          </p:cNvSpPr>
          <p:nvPr>
            <p:ph type="sldNum" sz="quarter" idx="10"/>
          </p:nvPr>
        </p:nvSpPr>
        <p:spPr/>
        <p:txBody>
          <a:bodyPr/>
          <a:lstStyle/>
          <a:p>
            <a:fld id="{71320AF0-1F33-4C3F-B6D5-836F549E195E}" type="slidenum">
              <a:rPr lang="sv-SE" smtClean="0"/>
              <a:t>9</a:t>
            </a:fld>
            <a:endParaRPr lang="sv-SE"/>
          </a:p>
        </p:txBody>
      </p:sp>
      <p:sp>
        <p:nvSpPr>
          <p:cNvPr id="5" name="Platshållare för datum 4"/>
          <p:cNvSpPr>
            <a:spLocks noGrp="1"/>
          </p:cNvSpPr>
          <p:nvPr>
            <p:ph type="dt" idx="11"/>
          </p:nvPr>
        </p:nvSpPr>
        <p:spPr/>
        <p:txBody>
          <a:bodyPr/>
          <a:lstStyle/>
          <a:p>
            <a:r>
              <a:rPr lang="sv-SE" smtClean="0"/>
              <a:t>2019-04-09</a:t>
            </a:r>
            <a:endParaRPr lang="sv-SE"/>
          </a:p>
        </p:txBody>
      </p:sp>
    </p:spTree>
    <p:extLst>
      <p:ext uri="{BB962C8B-B14F-4D97-AF65-F5344CB8AC3E}">
        <p14:creationId xmlns:p14="http://schemas.microsoft.com/office/powerpoint/2010/main" val="373836545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rtsida ej bild">
    <p:spTree>
      <p:nvGrpSpPr>
        <p:cNvPr id="1" name=""/>
        <p:cNvGrpSpPr/>
        <p:nvPr/>
      </p:nvGrpSpPr>
      <p:grpSpPr>
        <a:xfrm>
          <a:off x="0" y="0"/>
          <a:ext cx="0" cy="0"/>
          <a:chOff x="0" y="0"/>
          <a:chExt cx="0" cy="0"/>
        </a:xfrm>
      </p:grpSpPr>
      <p:sp>
        <p:nvSpPr>
          <p:cNvPr id="9" name="Platshållare för text 8"/>
          <p:cNvSpPr>
            <a:spLocks noGrp="1"/>
          </p:cNvSpPr>
          <p:nvPr>
            <p:ph type="body" sz="quarter" idx="11" hasCustomPrompt="1"/>
          </p:nvPr>
        </p:nvSpPr>
        <p:spPr>
          <a:xfrm>
            <a:off x="0" y="2533120"/>
            <a:ext cx="9144000" cy="348854"/>
          </a:xfrm>
          <a:prstGeom prst="rect">
            <a:avLst/>
          </a:prstGeom>
        </p:spPr>
        <p:txBody>
          <a:bodyPr vert="horz"/>
          <a:lstStyle>
            <a:lvl1pPr marL="0" indent="0" algn="ctr">
              <a:buNone/>
              <a:defRPr sz="1600" spc="500" baseline="0">
                <a:latin typeface="Arial"/>
                <a:cs typeface="Arial"/>
              </a:defRPr>
            </a:lvl1pPr>
          </a:lstStyle>
          <a:p>
            <a:pPr lvl="0"/>
            <a:r>
              <a:rPr lang="sv-SE" dirty="0" smtClean="0"/>
              <a:t>ARIAL 16PT</a:t>
            </a:r>
            <a:endParaRPr lang="sv-SE" dirty="0"/>
          </a:p>
        </p:txBody>
      </p:sp>
      <p:sp>
        <p:nvSpPr>
          <p:cNvPr id="12" name="Platshållare för text 10"/>
          <p:cNvSpPr>
            <a:spLocks noGrp="1"/>
          </p:cNvSpPr>
          <p:nvPr>
            <p:ph type="body" sz="quarter" idx="12" hasCustomPrompt="1"/>
          </p:nvPr>
        </p:nvSpPr>
        <p:spPr>
          <a:xfrm>
            <a:off x="0" y="1652737"/>
            <a:ext cx="9144000" cy="673183"/>
          </a:xfrm>
          <a:prstGeom prst="rect">
            <a:avLst/>
          </a:prstGeom>
        </p:spPr>
        <p:txBody>
          <a:bodyPr vert="horz"/>
          <a:lstStyle>
            <a:lvl1pPr marL="0" indent="0" algn="ctr">
              <a:buNone/>
              <a:defRPr sz="5200" baseline="0">
                <a:latin typeface="Arial"/>
                <a:cs typeface="Arial"/>
              </a:defRPr>
            </a:lvl1pPr>
          </a:lstStyle>
          <a:p>
            <a:pPr lvl="0"/>
            <a:r>
              <a:rPr lang="sv-SE" dirty="0" smtClean="0"/>
              <a:t>Rubrik Arial 52pt</a:t>
            </a:r>
            <a:endParaRPr lang="sv-SE" dirty="0"/>
          </a:p>
        </p:txBody>
      </p:sp>
      <p:pic>
        <p:nvPicPr>
          <p:cNvPr id="7" name="Bildobjekt 6" descr="bård_PPT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9419" y="201047"/>
            <a:ext cx="8693355" cy="136470"/>
          </a:xfrm>
          <a:prstGeom prst="rect">
            <a:avLst/>
          </a:prstGeom>
        </p:spPr>
      </p:pic>
      <p:pic>
        <p:nvPicPr>
          <p:cNvPr id="8" name="Bildobjekt 7" descr="ÖSTK_våg_stående_PPTX.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29419" y="3631587"/>
            <a:ext cx="8693355" cy="1511913"/>
          </a:xfrm>
          <a:prstGeom prst="rect">
            <a:avLst/>
          </a:prstGeom>
        </p:spPr>
      </p:pic>
      <p:sp>
        <p:nvSpPr>
          <p:cNvPr id="2" name="Rektangel 1"/>
          <p:cNvSpPr/>
          <p:nvPr userDrawn="1"/>
        </p:nvSpPr>
        <p:spPr>
          <a:xfrm>
            <a:off x="0" y="4912235"/>
            <a:ext cx="9144000" cy="23126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5164970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sida med bård + våg">
    <p:spTree>
      <p:nvGrpSpPr>
        <p:cNvPr id="1" name=""/>
        <p:cNvGrpSpPr/>
        <p:nvPr/>
      </p:nvGrpSpPr>
      <p:grpSpPr>
        <a:xfrm>
          <a:off x="0" y="0"/>
          <a:ext cx="0" cy="0"/>
          <a:chOff x="0" y="0"/>
          <a:chExt cx="0" cy="0"/>
        </a:xfrm>
      </p:grpSpPr>
      <p:sp>
        <p:nvSpPr>
          <p:cNvPr id="2" name="textruta 1"/>
          <p:cNvSpPr txBox="1"/>
          <p:nvPr userDrawn="1"/>
        </p:nvSpPr>
        <p:spPr>
          <a:xfrm>
            <a:off x="2466690" y="334276"/>
            <a:ext cx="184666" cy="369332"/>
          </a:xfrm>
          <a:prstGeom prst="rect">
            <a:avLst/>
          </a:prstGeom>
          <a:noFill/>
        </p:spPr>
        <p:txBody>
          <a:bodyPr wrap="none" rtlCol="0">
            <a:spAutoFit/>
          </a:bodyPr>
          <a:lstStyle/>
          <a:p>
            <a:endParaRPr lang="sv-SE" dirty="0"/>
          </a:p>
        </p:txBody>
      </p:sp>
      <p:sp>
        <p:nvSpPr>
          <p:cNvPr id="8" name="textruta 7"/>
          <p:cNvSpPr txBox="1"/>
          <p:nvPr userDrawn="1"/>
        </p:nvSpPr>
        <p:spPr>
          <a:xfrm>
            <a:off x="2466690" y="334276"/>
            <a:ext cx="184666" cy="369332"/>
          </a:xfrm>
          <a:prstGeom prst="rect">
            <a:avLst/>
          </a:prstGeom>
          <a:noFill/>
        </p:spPr>
        <p:txBody>
          <a:bodyPr wrap="none" rtlCol="0">
            <a:spAutoFit/>
          </a:bodyPr>
          <a:lstStyle/>
          <a:p>
            <a:endParaRPr lang="sv-SE" dirty="0"/>
          </a:p>
        </p:txBody>
      </p:sp>
      <p:pic>
        <p:nvPicPr>
          <p:cNvPr id="7" name="Bildobjekt 6" descr="bård_PPT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9419" y="201047"/>
            <a:ext cx="8693355" cy="136470"/>
          </a:xfrm>
          <a:prstGeom prst="rect">
            <a:avLst/>
          </a:prstGeom>
        </p:spPr>
      </p:pic>
      <p:pic>
        <p:nvPicPr>
          <p:cNvPr id="17" name="Bildobjekt 16" descr="ÖSTK_våg_liggande_PPTX.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4093104"/>
            <a:ext cx="9144000" cy="1210171"/>
          </a:xfrm>
          <a:prstGeom prst="rect">
            <a:avLst/>
          </a:prstGeom>
        </p:spPr>
      </p:pic>
      <p:sp>
        <p:nvSpPr>
          <p:cNvPr id="9" name="Platshållare för text 7"/>
          <p:cNvSpPr>
            <a:spLocks noGrp="1"/>
          </p:cNvSpPr>
          <p:nvPr>
            <p:ph type="body" sz="quarter" idx="14" hasCustomPrompt="1"/>
          </p:nvPr>
        </p:nvSpPr>
        <p:spPr>
          <a:xfrm>
            <a:off x="544901" y="452704"/>
            <a:ext cx="6427809" cy="214022"/>
          </a:xfrm>
          <a:prstGeom prst="rect">
            <a:avLst/>
          </a:prstGeom>
        </p:spPr>
        <p:txBody>
          <a:bodyPr vert="horz"/>
          <a:lstStyle>
            <a:lvl1pPr marL="0" indent="0">
              <a:buNone/>
              <a:defRPr sz="1600" b="1" spc="100" baseline="0">
                <a:solidFill>
                  <a:schemeClr val="bg1">
                    <a:lumMod val="50000"/>
                  </a:schemeClr>
                </a:solidFill>
                <a:latin typeface="Arial"/>
                <a:cs typeface="Arial"/>
              </a:defRPr>
            </a:lvl1pPr>
          </a:lstStyle>
          <a:p>
            <a:pPr lvl="0"/>
            <a:r>
              <a:rPr lang="sv-SE" dirty="0" smtClean="0"/>
              <a:t>ARIAL MELLANRUBRIK 16PT</a:t>
            </a:r>
            <a:endParaRPr lang="sv-SE" dirty="0"/>
          </a:p>
        </p:txBody>
      </p:sp>
      <p:sp>
        <p:nvSpPr>
          <p:cNvPr id="10" name="Platshållare för text 10"/>
          <p:cNvSpPr>
            <a:spLocks noGrp="1"/>
          </p:cNvSpPr>
          <p:nvPr>
            <p:ph type="body" sz="quarter" idx="15" hasCustomPrompt="1"/>
          </p:nvPr>
        </p:nvSpPr>
        <p:spPr>
          <a:xfrm>
            <a:off x="520808" y="710362"/>
            <a:ext cx="6451902" cy="457528"/>
          </a:xfrm>
          <a:prstGeom prst="rect">
            <a:avLst/>
          </a:prstGeom>
        </p:spPr>
        <p:txBody>
          <a:bodyPr vert="horz"/>
          <a:lstStyle>
            <a:lvl1pPr marL="0" indent="0" algn="l">
              <a:buNone/>
              <a:defRPr sz="3400" baseline="0">
                <a:latin typeface="Arial"/>
                <a:cs typeface="Arial"/>
              </a:defRPr>
            </a:lvl1pPr>
          </a:lstStyle>
          <a:p>
            <a:pPr lvl="0"/>
            <a:r>
              <a:rPr lang="sv-SE" dirty="0" smtClean="0"/>
              <a:t>Rubrik Arial 34pt</a:t>
            </a:r>
            <a:endParaRPr lang="sv-SE" dirty="0"/>
          </a:p>
        </p:txBody>
      </p:sp>
      <p:sp>
        <p:nvSpPr>
          <p:cNvPr id="13" name="Platshållare för text 10"/>
          <p:cNvSpPr>
            <a:spLocks noGrp="1"/>
          </p:cNvSpPr>
          <p:nvPr>
            <p:ph type="body" sz="quarter" idx="17" hasCustomPrompt="1"/>
          </p:nvPr>
        </p:nvSpPr>
        <p:spPr>
          <a:xfrm>
            <a:off x="536709" y="1573161"/>
            <a:ext cx="6436001" cy="2204065"/>
          </a:xfrm>
          <a:prstGeom prst="rect">
            <a:avLst/>
          </a:prstGeom>
        </p:spPr>
        <p:txBody>
          <a:bodyPr vert="horz"/>
          <a:lstStyle>
            <a:lvl1pPr marL="0" indent="0" algn="l">
              <a:buNone/>
              <a:defRPr sz="1800" baseline="0">
                <a:latin typeface="Arial"/>
                <a:cs typeface="Arial"/>
              </a:defRPr>
            </a:lvl1pPr>
          </a:lstStyle>
          <a:p>
            <a:pPr lvl="0"/>
            <a:r>
              <a:rPr lang="sv-SE" dirty="0" smtClean="0"/>
              <a:t>Arial 18pt brödtext</a:t>
            </a:r>
            <a:endParaRPr lang="sv-SE" dirty="0"/>
          </a:p>
        </p:txBody>
      </p:sp>
    </p:spTree>
    <p:extLst>
      <p:ext uri="{BB962C8B-B14F-4D97-AF65-F5344CB8AC3E}">
        <p14:creationId xmlns:p14="http://schemas.microsoft.com/office/powerpoint/2010/main" val="160324305"/>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unktlista med bård + våg">
    <p:spTree>
      <p:nvGrpSpPr>
        <p:cNvPr id="1" name=""/>
        <p:cNvGrpSpPr/>
        <p:nvPr/>
      </p:nvGrpSpPr>
      <p:grpSpPr>
        <a:xfrm>
          <a:off x="0" y="0"/>
          <a:ext cx="0" cy="0"/>
          <a:chOff x="0" y="0"/>
          <a:chExt cx="0" cy="0"/>
        </a:xfrm>
      </p:grpSpPr>
      <p:sp>
        <p:nvSpPr>
          <p:cNvPr id="2" name="textruta 1"/>
          <p:cNvSpPr txBox="1"/>
          <p:nvPr userDrawn="1"/>
        </p:nvSpPr>
        <p:spPr>
          <a:xfrm>
            <a:off x="2466690" y="334276"/>
            <a:ext cx="184666" cy="369332"/>
          </a:xfrm>
          <a:prstGeom prst="rect">
            <a:avLst/>
          </a:prstGeom>
          <a:noFill/>
        </p:spPr>
        <p:txBody>
          <a:bodyPr wrap="none" rtlCol="0">
            <a:spAutoFit/>
          </a:bodyPr>
          <a:lstStyle/>
          <a:p>
            <a:endParaRPr lang="sv-SE" dirty="0"/>
          </a:p>
        </p:txBody>
      </p:sp>
      <p:sp>
        <p:nvSpPr>
          <p:cNvPr id="8" name="textruta 7"/>
          <p:cNvSpPr txBox="1"/>
          <p:nvPr userDrawn="1"/>
        </p:nvSpPr>
        <p:spPr>
          <a:xfrm>
            <a:off x="2466690" y="334276"/>
            <a:ext cx="184666" cy="369332"/>
          </a:xfrm>
          <a:prstGeom prst="rect">
            <a:avLst/>
          </a:prstGeom>
          <a:noFill/>
        </p:spPr>
        <p:txBody>
          <a:bodyPr wrap="none" rtlCol="0">
            <a:spAutoFit/>
          </a:bodyPr>
          <a:lstStyle/>
          <a:p>
            <a:endParaRPr lang="sv-SE" dirty="0"/>
          </a:p>
        </p:txBody>
      </p:sp>
      <p:pic>
        <p:nvPicPr>
          <p:cNvPr id="7" name="Bildobjekt 6" descr="bård_PPT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9419" y="201047"/>
            <a:ext cx="8693355" cy="136470"/>
          </a:xfrm>
          <a:prstGeom prst="rect">
            <a:avLst/>
          </a:prstGeom>
        </p:spPr>
      </p:pic>
      <p:pic>
        <p:nvPicPr>
          <p:cNvPr id="17" name="Bildobjekt 16" descr="ÖSTK_våg_liggande_PPTX.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4093104"/>
            <a:ext cx="9144000" cy="1210171"/>
          </a:xfrm>
          <a:prstGeom prst="rect">
            <a:avLst/>
          </a:prstGeom>
        </p:spPr>
      </p:pic>
      <p:sp>
        <p:nvSpPr>
          <p:cNvPr id="9" name="Platshållare för text 7"/>
          <p:cNvSpPr>
            <a:spLocks noGrp="1"/>
          </p:cNvSpPr>
          <p:nvPr>
            <p:ph type="body" sz="quarter" idx="14" hasCustomPrompt="1"/>
          </p:nvPr>
        </p:nvSpPr>
        <p:spPr>
          <a:xfrm>
            <a:off x="544901" y="452704"/>
            <a:ext cx="6427809" cy="214022"/>
          </a:xfrm>
          <a:prstGeom prst="rect">
            <a:avLst/>
          </a:prstGeom>
        </p:spPr>
        <p:txBody>
          <a:bodyPr vert="horz"/>
          <a:lstStyle>
            <a:lvl1pPr marL="0" indent="0">
              <a:buNone/>
              <a:defRPr sz="1600" b="1" spc="100" baseline="0">
                <a:solidFill>
                  <a:schemeClr val="bg1">
                    <a:lumMod val="50000"/>
                  </a:schemeClr>
                </a:solidFill>
                <a:latin typeface="Arial"/>
                <a:cs typeface="Arial"/>
              </a:defRPr>
            </a:lvl1pPr>
          </a:lstStyle>
          <a:p>
            <a:pPr lvl="0"/>
            <a:r>
              <a:rPr lang="sv-SE" dirty="0" smtClean="0"/>
              <a:t>ARIAL MELLANRUBRIK 16PT</a:t>
            </a:r>
            <a:endParaRPr lang="sv-SE" dirty="0"/>
          </a:p>
        </p:txBody>
      </p:sp>
      <p:sp>
        <p:nvSpPr>
          <p:cNvPr id="10" name="Platshållare för text 10"/>
          <p:cNvSpPr>
            <a:spLocks noGrp="1"/>
          </p:cNvSpPr>
          <p:nvPr>
            <p:ph type="body" sz="quarter" idx="15" hasCustomPrompt="1"/>
          </p:nvPr>
        </p:nvSpPr>
        <p:spPr>
          <a:xfrm>
            <a:off x="520808" y="710362"/>
            <a:ext cx="6451902" cy="457528"/>
          </a:xfrm>
          <a:prstGeom prst="rect">
            <a:avLst/>
          </a:prstGeom>
        </p:spPr>
        <p:txBody>
          <a:bodyPr vert="horz"/>
          <a:lstStyle>
            <a:lvl1pPr marL="0" indent="0" algn="l">
              <a:buNone/>
              <a:defRPr sz="3400" baseline="0">
                <a:latin typeface="Arial"/>
                <a:cs typeface="Arial"/>
              </a:defRPr>
            </a:lvl1pPr>
          </a:lstStyle>
          <a:p>
            <a:pPr lvl="0"/>
            <a:r>
              <a:rPr lang="sv-SE" dirty="0" smtClean="0"/>
              <a:t>Rubrik Arial 34pt</a:t>
            </a:r>
            <a:endParaRPr lang="sv-SE" dirty="0"/>
          </a:p>
        </p:txBody>
      </p:sp>
      <p:sp>
        <p:nvSpPr>
          <p:cNvPr id="11" name="Platshållare för text 5"/>
          <p:cNvSpPr>
            <a:spLocks noGrp="1"/>
          </p:cNvSpPr>
          <p:nvPr>
            <p:ph type="body" sz="quarter" idx="18" hasCustomPrompt="1"/>
          </p:nvPr>
        </p:nvSpPr>
        <p:spPr>
          <a:xfrm>
            <a:off x="520808" y="1573161"/>
            <a:ext cx="6451901" cy="2204064"/>
          </a:xfrm>
          <a:prstGeom prst="rect">
            <a:avLst/>
          </a:prstGeom>
        </p:spPr>
        <p:txBody>
          <a:bodyPr vert="horz"/>
          <a:lstStyle>
            <a:lvl1pPr>
              <a:lnSpc>
                <a:spcPct val="120000"/>
              </a:lnSpc>
              <a:buSzPct val="70000"/>
              <a:defRPr sz="1800" baseline="0">
                <a:solidFill>
                  <a:schemeClr val="bg1">
                    <a:lumMod val="50000"/>
                  </a:schemeClr>
                </a:solidFill>
              </a:defRPr>
            </a:lvl1pPr>
          </a:lstStyle>
          <a:p>
            <a:pPr lvl="0"/>
            <a:r>
              <a:rPr lang="sv-SE" dirty="0" smtClean="0"/>
              <a:t>Arial 18pt punktlista</a:t>
            </a:r>
          </a:p>
          <a:p>
            <a:pPr lvl="0"/>
            <a:r>
              <a:rPr lang="sv-SE" dirty="0" smtClean="0"/>
              <a:t>Arial 18pt punktlista</a:t>
            </a:r>
          </a:p>
          <a:p>
            <a:pPr lvl="0"/>
            <a:r>
              <a:rPr lang="sv-SE" dirty="0" smtClean="0"/>
              <a:t>Arial 18pt punktlista</a:t>
            </a:r>
            <a:endParaRPr lang="sv-SE" dirty="0"/>
          </a:p>
        </p:txBody>
      </p:sp>
    </p:spTree>
    <p:extLst>
      <p:ext uri="{BB962C8B-B14F-4D97-AF65-F5344CB8AC3E}">
        <p14:creationId xmlns:p14="http://schemas.microsoft.com/office/powerpoint/2010/main" val="53587806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tartsida bild">
    <p:spTree>
      <p:nvGrpSpPr>
        <p:cNvPr id="1" name=""/>
        <p:cNvGrpSpPr/>
        <p:nvPr/>
      </p:nvGrpSpPr>
      <p:grpSpPr>
        <a:xfrm>
          <a:off x="0" y="0"/>
          <a:ext cx="0" cy="0"/>
          <a:chOff x="0" y="0"/>
          <a:chExt cx="0" cy="0"/>
        </a:xfrm>
      </p:grpSpPr>
      <p:sp>
        <p:nvSpPr>
          <p:cNvPr id="4" name="Platshållare för bild 3"/>
          <p:cNvSpPr>
            <a:spLocks noGrp="1"/>
          </p:cNvSpPr>
          <p:nvPr>
            <p:ph type="pic" sz="quarter" idx="10"/>
          </p:nvPr>
        </p:nvSpPr>
        <p:spPr>
          <a:xfrm>
            <a:off x="229419" y="221226"/>
            <a:ext cx="8693354" cy="1369458"/>
          </a:xfrm>
          <a:prstGeom prst="rect">
            <a:avLst/>
          </a:prstGeom>
        </p:spPr>
        <p:txBody>
          <a:bodyPr vert="horz"/>
          <a:lstStyle>
            <a:lvl1pPr marL="0" indent="0" algn="ctr">
              <a:buNone/>
              <a:defRPr sz="1600" i="1">
                <a:solidFill>
                  <a:schemeClr val="bg1">
                    <a:lumMod val="65000"/>
                  </a:schemeClr>
                </a:solidFill>
              </a:defRPr>
            </a:lvl1pPr>
          </a:lstStyle>
          <a:p>
            <a:endParaRPr lang="sv-SE" dirty="0"/>
          </a:p>
        </p:txBody>
      </p:sp>
      <p:pic>
        <p:nvPicPr>
          <p:cNvPr id="11" name="Bildobjekt 10" descr="bård_PPT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9419" y="1590684"/>
            <a:ext cx="8693354" cy="72463"/>
          </a:xfrm>
          <a:prstGeom prst="rect">
            <a:avLst/>
          </a:prstGeom>
        </p:spPr>
      </p:pic>
      <p:sp>
        <p:nvSpPr>
          <p:cNvPr id="12" name="Platshållare för text 8"/>
          <p:cNvSpPr>
            <a:spLocks noGrp="1"/>
          </p:cNvSpPr>
          <p:nvPr>
            <p:ph type="body" sz="quarter" idx="11" hasCustomPrompt="1"/>
          </p:nvPr>
        </p:nvSpPr>
        <p:spPr>
          <a:xfrm>
            <a:off x="0" y="2842768"/>
            <a:ext cx="9144000" cy="348854"/>
          </a:xfrm>
          <a:prstGeom prst="rect">
            <a:avLst/>
          </a:prstGeom>
        </p:spPr>
        <p:txBody>
          <a:bodyPr vert="horz"/>
          <a:lstStyle>
            <a:lvl1pPr marL="0" indent="0" algn="ctr">
              <a:buNone/>
              <a:defRPr sz="1600" spc="500" baseline="0">
                <a:latin typeface="Arial"/>
                <a:cs typeface="Arial"/>
              </a:defRPr>
            </a:lvl1pPr>
          </a:lstStyle>
          <a:p>
            <a:pPr lvl="0"/>
            <a:r>
              <a:rPr lang="sv-SE" dirty="0" smtClean="0"/>
              <a:t>ARIAL 16PT</a:t>
            </a:r>
            <a:endParaRPr lang="sv-SE" dirty="0"/>
          </a:p>
        </p:txBody>
      </p:sp>
      <p:sp>
        <p:nvSpPr>
          <p:cNvPr id="13" name="Platshållare för text 10"/>
          <p:cNvSpPr>
            <a:spLocks noGrp="1"/>
          </p:cNvSpPr>
          <p:nvPr>
            <p:ph type="body" sz="quarter" idx="12" hasCustomPrompt="1"/>
          </p:nvPr>
        </p:nvSpPr>
        <p:spPr>
          <a:xfrm>
            <a:off x="0" y="1962385"/>
            <a:ext cx="9144000" cy="673183"/>
          </a:xfrm>
          <a:prstGeom prst="rect">
            <a:avLst/>
          </a:prstGeom>
        </p:spPr>
        <p:txBody>
          <a:bodyPr vert="horz"/>
          <a:lstStyle>
            <a:lvl1pPr marL="0" indent="0" algn="ctr">
              <a:buNone/>
              <a:defRPr sz="5200" baseline="0">
                <a:latin typeface="Arial"/>
                <a:cs typeface="Arial"/>
              </a:defRPr>
            </a:lvl1pPr>
          </a:lstStyle>
          <a:p>
            <a:pPr lvl="0"/>
            <a:r>
              <a:rPr lang="sv-SE" dirty="0" smtClean="0"/>
              <a:t>Rubrik Arial 52pt</a:t>
            </a:r>
            <a:endParaRPr lang="sv-SE" dirty="0"/>
          </a:p>
        </p:txBody>
      </p:sp>
      <p:pic>
        <p:nvPicPr>
          <p:cNvPr id="14" name="Bildobjekt 13" descr="ÖSTK_våg_stående_PPTX.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29419" y="3631587"/>
            <a:ext cx="8693355" cy="1511913"/>
          </a:xfrm>
          <a:prstGeom prst="rect">
            <a:avLst/>
          </a:prstGeom>
        </p:spPr>
      </p:pic>
      <p:sp>
        <p:nvSpPr>
          <p:cNvPr id="15" name="Rektangel 14"/>
          <p:cNvSpPr/>
          <p:nvPr userDrawn="1"/>
        </p:nvSpPr>
        <p:spPr>
          <a:xfrm>
            <a:off x="0" y="4912235"/>
            <a:ext cx="9144000" cy="23126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1275911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Kapitelsida röd">
    <p:spTree>
      <p:nvGrpSpPr>
        <p:cNvPr id="1" name=""/>
        <p:cNvGrpSpPr/>
        <p:nvPr/>
      </p:nvGrpSpPr>
      <p:grpSpPr>
        <a:xfrm>
          <a:off x="0" y="0"/>
          <a:ext cx="0" cy="0"/>
          <a:chOff x="0" y="0"/>
          <a:chExt cx="0" cy="0"/>
        </a:xfrm>
      </p:grpSpPr>
      <p:pic>
        <p:nvPicPr>
          <p:cNvPr id="4" name="Bildobjekt 3"/>
          <p:cNvPicPr>
            <a:picLocks noChangeAspect="1"/>
          </p:cNvPicPr>
          <p:nvPr userDrawn="1"/>
        </p:nvPicPr>
        <p:blipFill>
          <a:blip r:embed="rId2"/>
          <a:stretch>
            <a:fillRect/>
          </a:stretch>
        </p:blipFill>
        <p:spPr>
          <a:xfrm>
            <a:off x="-1" y="0"/>
            <a:ext cx="9148241" cy="5143500"/>
          </a:xfrm>
          <a:prstGeom prst="rect">
            <a:avLst/>
          </a:prstGeom>
        </p:spPr>
      </p:pic>
      <p:sp>
        <p:nvSpPr>
          <p:cNvPr id="9" name="Platshållare för text 8"/>
          <p:cNvSpPr>
            <a:spLocks noGrp="1"/>
          </p:cNvSpPr>
          <p:nvPr>
            <p:ph type="body" sz="quarter" idx="12" hasCustomPrompt="1"/>
          </p:nvPr>
        </p:nvSpPr>
        <p:spPr>
          <a:xfrm>
            <a:off x="0" y="2533120"/>
            <a:ext cx="9144000" cy="348854"/>
          </a:xfrm>
          <a:prstGeom prst="rect">
            <a:avLst/>
          </a:prstGeom>
        </p:spPr>
        <p:txBody>
          <a:bodyPr vert="horz"/>
          <a:lstStyle>
            <a:lvl1pPr marL="0" indent="0" algn="ctr">
              <a:buNone/>
              <a:defRPr sz="1600" spc="500" baseline="0">
                <a:solidFill>
                  <a:srgbClr val="FFFFFF"/>
                </a:solidFill>
                <a:latin typeface="Arial"/>
                <a:cs typeface="Arial"/>
              </a:defRPr>
            </a:lvl1pPr>
          </a:lstStyle>
          <a:p>
            <a:pPr lvl="0"/>
            <a:r>
              <a:rPr lang="sv-SE" dirty="0" smtClean="0"/>
              <a:t>ARIAL 16PT</a:t>
            </a:r>
            <a:endParaRPr lang="sv-SE" dirty="0"/>
          </a:p>
        </p:txBody>
      </p:sp>
      <p:sp>
        <p:nvSpPr>
          <p:cNvPr id="10" name="Platshållare för text 10"/>
          <p:cNvSpPr>
            <a:spLocks noGrp="1"/>
          </p:cNvSpPr>
          <p:nvPr>
            <p:ph type="body" sz="quarter" idx="13" hasCustomPrompt="1"/>
          </p:nvPr>
        </p:nvSpPr>
        <p:spPr>
          <a:xfrm>
            <a:off x="0" y="1652737"/>
            <a:ext cx="9144000" cy="673183"/>
          </a:xfrm>
          <a:prstGeom prst="rect">
            <a:avLst/>
          </a:prstGeom>
        </p:spPr>
        <p:txBody>
          <a:bodyPr vert="horz"/>
          <a:lstStyle>
            <a:lvl1pPr marL="0" indent="0" algn="ctr">
              <a:buNone/>
              <a:defRPr sz="5200" baseline="0">
                <a:solidFill>
                  <a:srgbClr val="FFFFFF"/>
                </a:solidFill>
                <a:latin typeface="Arial"/>
                <a:cs typeface="Arial"/>
              </a:defRPr>
            </a:lvl1pPr>
          </a:lstStyle>
          <a:p>
            <a:pPr lvl="0"/>
            <a:r>
              <a:rPr lang="sv-SE" dirty="0" smtClean="0"/>
              <a:t>Rubrik Arial 52pt</a:t>
            </a:r>
            <a:endParaRPr lang="sv-SE" dirty="0"/>
          </a:p>
        </p:txBody>
      </p:sp>
    </p:spTree>
    <p:extLst>
      <p:ext uri="{BB962C8B-B14F-4D97-AF65-F5344CB8AC3E}">
        <p14:creationId xmlns:p14="http://schemas.microsoft.com/office/powerpoint/2010/main" val="157978884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Kapitelsida gul">
    <p:spTree>
      <p:nvGrpSpPr>
        <p:cNvPr id="1" name=""/>
        <p:cNvGrpSpPr/>
        <p:nvPr/>
      </p:nvGrpSpPr>
      <p:grpSpPr>
        <a:xfrm>
          <a:off x="0" y="0"/>
          <a:ext cx="0" cy="0"/>
          <a:chOff x="0" y="0"/>
          <a:chExt cx="0" cy="0"/>
        </a:xfrm>
      </p:grpSpPr>
      <p:pic>
        <p:nvPicPr>
          <p:cNvPr id="2" name="Bildobjekt 1"/>
          <p:cNvPicPr>
            <a:picLocks noChangeAspect="1"/>
          </p:cNvPicPr>
          <p:nvPr userDrawn="1"/>
        </p:nvPicPr>
        <p:blipFill>
          <a:blip r:embed="rId2"/>
          <a:stretch>
            <a:fillRect/>
          </a:stretch>
        </p:blipFill>
        <p:spPr>
          <a:xfrm>
            <a:off x="-1" y="-1"/>
            <a:ext cx="9189029" cy="5166433"/>
          </a:xfrm>
          <a:prstGeom prst="rect">
            <a:avLst/>
          </a:prstGeom>
        </p:spPr>
      </p:pic>
      <p:sp>
        <p:nvSpPr>
          <p:cNvPr id="9" name="Platshållare för text 8"/>
          <p:cNvSpPr>
            <a:spLocks noGrp="1"/>
          </p:cNvSpPr>
          <p:nvPr>
            <p:ph type="body" sz="quarter" idx="11" hasCustomPrompt="1"/>
          </p:nvPr>
        </p:nvSpPr>
        <p:spPr>
          <a:xfrm>
            <a:off x="0" y="2533120"/>
            <a:ext cx="9144000" cy="348854"/>
          </a:xfrm>
          <a:prstGeom prst="rect">
            <a:avLst/>
          </a:prstGeom>
        </p:spPr>
        <p:txBody>
          <a:bodyPr vert="horz"/>
          <a:lstStyle>
            <a:lvl1pPr marL="0" indent="0" algn="ctr">
              <a:buNone/>
              <a:defRPr sz="1600" spc="500" baseline="0">
                <a:latin typeface="Arial"/>
                <a:cs typeface="Arial"/>
              </a:defRPr>
            </a:lvl1pPr>
          </a:lstStyle>
          <a:p>
            <a:pPr lvl="0"/>
            <a:r>
              <a:rPr lang="sv-SE" dirty="0" smtClean="0"/>
              <a:t>ARIAL 16PT</a:t>
            </a:r>
            <a:endParaRPr lang="sv-SE" dirty="0"/>
          </a:p>
        </p:txBody>
      </p:sp>
      <p:sp>
        <p:nvSpPr>
          <p:cNvPr id="10" name="Platshållare för text 10"/>
          <p:cNvSpPr>
            <a:spLocks noGrp="1"/>
          </p:cNvSpPr>
          <p:nvPr>
            <p:ph type="body" sz="quarter" idx="12" hasCustomPrompt="1"/>
          </p:nvPr>
        </p:nvSpPr>
        <p:spPr>
          <a:xfrm>
            <a:off x="0" y="1652737"/>
            <a:ext cx="9144000" cy="673183"/>
          </a:xfrm>
          <a:prstGeom prst="rect">
            <a:avLst/>
          </a:prstGeom>
        </p:spPr>
        <p:txBody>
          <a:bodyPr vert="horz"/>
          <a:lstStyle>
            <a:lvl1pPr marL="0" indent="0" algn="ctr">
              <a:buNone/>
              <a:defRPr sz="5200" baseline="0">
                <a:latin typeface="Arial"/>
                <a:cs typeface="Arial"/>
              </a:defRPr>
            </a:lvl1pPr>
          </a:lstStyle>
          <a:p>
            <a:pPr lvl="0"/>
            <a:r>
              <a:rPr lang="sv-SE" dirty="0" smtClean="0"/>
              <a:t>Rubrik Arial 52pt</a:t>
            </a:r>
            <a:endParaRPr lang="sv-SE" dirty="0"/>
          </a:p>
        </p:txBody>
      </p:sp>
    </p:spTree>
    <p:extLst>
      <p:ext uri="{BB962C8B-B14F-4D97-AF65-F5344CB8AC3E}">
        <p14:creationId xmlns:p14="http://schemas.microsoft.com/office/powerpoint/2010/main" val="18019447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sida med punkter">
    <p:spTree>
      <p:nvGrpSpPr>
        <p:cNvPr id="1" name=""/>
        <p:cNvGrpSpPr/>
        <p:nvPr/>
      </p:nvGrpSpPr>
      <p:grpSpPr>
        <a:xfrm>
          <a:off x="0" y="0"/>
          <a:ext cx="0" cy="0"/>
          <a:chOff x="0" y="0"/>
          <a:chExt cx="0" cy="0"/>
        </a:xfrm>
      </p:grpSpPr>
      <p:sp>
        <p:nvSpPr>
          <p:cNvPr id="10" name="Platshållare för text 7"/>
          <p:cNvSpPr>
            <a:spLocks noGrp="1"/>
          </p:cNvSpPr>
          <p:nvPr>
            <p:ph type="body" sz="quarter" idx="14" hasCustomPrompt="1"/>
          </p:nvPr>
        </p:nvSpPr>
        <p:spPr>
          <a:xfrm>
            <a:off x="544901" y="452704"/>
            <a:ext cx="6427809" cy="214022"/>
          </a:xfrm>
          <a:prstGeom prst="rect">
            <a:avLst/>
          </a:prstGeom>
        </p:spPr>
        <p:txBody>
          <a:bodyPr vert="horz"/>
          <a:lstStyle>
            <a:lvl1pPr marL="0" indent="0">
              <a:buNone/>
              <a:defRPr sz="1600" b="1" spc="100" baseline="0">
                <a:solidFill>
                  <a:schemeClr val="bg1">
                    <a:lumMod val="50000"/>
                  </a:schemeClr>
                </a:solidFill>
                <a:latin typeface="Arial"/>
                <a:cs typeface="Arial"/>
              </a:defRPr>
            </a:lvl1pPr>
          </a:lstStyle>
          <a:p>
            <a:pPr lvl="0"/>
            <a:r>
              <a:rPr lang="sv-SE" dirty="0" smtClean="0"/>
              <a:t>ARIAL MELLANRUBRIK 16PT</a:t>
            </a:r>
            <a:endParaRPr lang="sv-SE" dirty="0"/>
          </a:p>
        </p:txBody>
      </p:sp>
      <p:sp>
        <p:nvSpPr>
          <p:cNvPr id="12" name="Platshållare för text 10"/>
          <p:cNvSpPr>
            <a:spLocks noGrp="1"/>
          </p:cNvSpPr>
          <p:nvPr>
            <p:ph type="body" sz="quarter" idx="15" hasCustomPrompt="1"/>
          </p:nvPr>
        </p:nvSpPr>
        <p:spPr>
          <a:xfrm>
            <a:off x="520808" y="710362"/>
            <a:ext cx="6451902" cy="457528"/>
          </a:xfrm>
          <a:prstGeom prst="rect">
            <a:avLst/>
          </a:prstGeom>
        </p:spPr>
        <p:txBody>
          <a:bodyPr vert="horz"/>
          <a:lstStyle>
            <a:lvl1pPr marL="0" indent="0" algn="l">
              <a:buNone/>
              <a:defRPr sz="3400" baseline="0">
                <a:latin typeface="Arial"/>
                <a:cs typeface="Arial"/>
              </a:defRPr>
            </a:lvl1pPr>
          </a:lstStyle>
          <a:p>
            <a:pPr lvl="0"/>
            <a:r>
              <a:rPr lang="sv-SE" dirty="0" smtClean="0"/>
              <a:t>Rubrik Arial 34pt</a:t>
            </a:r>
            <a:endParaRPr lang="sv-SE" dirty="0"/>
          </a:p>
        </p:txBody>
      </p:sp>
      <p:pic>
        <p:nvPicPr>
          <p:cNvPr id="9" name="Bildobjekt 8" descr="ÖSTK_våg_liggande_PPT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093104"/>
            <a:ext cx="9144000" cy="1210171"/>
          </a:xfrm>
          <a:prstGeom prst="rect">
            <a:avLst/>
          </a:prstGeom>
        </p:spPr>
      </p:pic>
      <p:sp>
        <p:nvSpPr>
          <p:cNvPr id="6" name="Platshållare för text 5"/>
          <p:cNvSpPr>
            <a:spLocks noGrp="1"/>
          </p:cNvSpPr>
          <p:nvPr>
            <p:ph type="body" sz="quarter" idx="18" hasCustomPrompt="1"/>
          </p:nvPr>
        </p:nvSpPr>
        <p:spPr>
          <a:xfrm>
            <a:off x="537140" y="1573161"/>
            <a:ext cx="6435570" cy="2204064"/>
          </a:xfrm>
          <a:prstGeom prst="rect">
            <a:avLst/>
          </a:prstGeom>
        </p:spPr>
        <p:txBody>
          <a:bodyPr vert="horz"/>
          <a:lstStyle>
            <a:lvl1pPr>
              <a:lnSpc>
                <a:spcPct val="120000"/>
              </a:lnSpc>
              <a:buSzPct val="70000"/>
              <a:defRPr sz="1800" baseline="0">
                <a:solidFill>
                  <a:schemeClr val="bg1">
                    <a:lumMod val="50000"/>
                  </a:schemeClr>
                </a:solidFill>
              </a:defRPr>
            </a:lvl1pPr>
          </a:lstStyle>
          <a:p>
            <a:pPr lvl="0"/>
            <a:r>
              <a:rPr lang="sv-SE" dirty="0" smtClean="0"/>
              <a:t>Arial 18pt punktlista</a:t>
            </a:r>
          </a:p>
          <a:p>
            <a:pPr lvl="0"/>
            <a:r>
              <a:rPr lang="sv-SE" dirty="0" smtClean="0"/>
              <a:t>Arial 18pt punktlista</a:t>
            </a:r>
          </a:p>
          <a:p>
            <a:pPr lvl="0"/>
            <a:r>
              <a:rPr lang="sv-SE" dirty="0" smtClean="0"/>
              <a:t>Arial 18pt punktlista</a:t>
            </a:r>
            <a:endParaRPr lang="sv-SE" dirty="0"/>
          </a:p>
        </p:txBody>
      </p:sp>
    </p:spTree>
    <p:extLst>
      <p:ext uri="{BB962C8B-B14F-4D97-AF65-F5344CB8AC3E}">
        <p14:creationId xmlns:p14="http://schemas.microsoft.com/office/powerpoint/2010/main" val="140070222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sida utan punkter">
    <p:spTree>
      <p:nvGrpSpPr>
        <p:cNvPr id="1" name=""/>
        <p:cNvGrpSpPr/>
        <p:nvPr/>
      </p:nvGrpSpPr>
      <p:grpSpPr>
        <a:xfrm>
          <a:off x="0" y="0"/>
          <a:ext cx="0" cy="0"/>
          <a:chOff x="0" y="0"/>
          <a:chExt cx="0" cy="0"/>
        </a:xfrm>
      </p:grpSpPr>
      <p:sp>
        <p:nvSpPr>
          <p:cNvPr id="10" name="Platshållare för text 7"/>
          <p:cNvSpPr>
            <a:spLocks noGrp="1"/>
          </p:cNvSpPr>
          <p:nvPr>
            <p:ph type="body" sz="quarter" idx="14" hasCustomPrompt="1"/>
          </p:nvPr>
        </p:nvSpPr>
        <p:spPr>
          <a:xfrm>
            <a:off x="544901" y="452704"/>
            <a:ext cx="6427809" cy="214022"/>
          </a:xfrm>
          <a:prstGeom prst="rect">
            <a:avLst/>
          </a:prstGeom>
        </p:spPr>
        <p:txBody>
          <a:bodyPr vert="horz"/>
          <a:lstStyle>
            <a:lvl1pPr marL="0" indent="0">
              <a:buNone/>
              <a:defRPr sz="1600" b="1" spc="100" baseline="0">
                <a:solidFill>
                  <a:schemeClr val="bg1">
                    <a:lumMod val="50000"/>
                  </a:schemeClr>
                </a:solidFill>
                <a:latin typeface="Arial"/>
                <a:cs typeface="Arial"/>
              </a:defRPr>
            </a:lvl1pPr>
          </a:lstStyle>
          <a:p>
            <a:pPr lvl="0"/>
            <a:r>
              <a:rPr lang="sv-SE" dirty="0" smtClean="0"/>
              <a:t>ARIAL MELLANRUBRIK 16PT</a:t>
            </a:r>
            <a:endParaRPr lang="sv-SE" dirty="0"/>
          </a:p>
        </p:txBody>
      </p:sp>
      <p:sp>
        <p:nvSpPr>
          <p:cNvPr id="12" name="Platshållare för text 10"/>
          <p:cNvSpPr>
            <a:spLocks noGrp="1"/>
          </p:cNvSpPr>
          <p:nvPr>
            <p:ph type="body" sz="quarter" idx="15" hasCustomPrompt="1"/>
          </p:nvPr>
        </p:nvSpPr>
        <p:spPr>
          <a:xfrm>
            <a:off x="520808" y="710362"/>
            <a:ext cx="6451902" cy="457528"/>
          </a:xfrm>
          <a:prstGeom prst="rect">
            <a:avLst/>
          </a:prstGeom>
        </p:spPr>
        <p:txBody>
          <a:bodyPr vert="horz"/>
          <a:lstStyle>
            <a:lvl1pPr marL="0" indent="0" algn="l">
              <a:buNone/>
              <a:defRPr sz="3400" baseline="0">
                <a:latin typeface="Arial"/>
                <a:cs typeface="Arial"/>
              </a:defRPr>
            </a:lvl1pPr>
          </a:lstStyle>
          <a:p>
            <a:pPr lvl="0"/>
            <a:r>
              <a:rPr lang="sv-SE" dirty="0" smtClean="0"/>
              <a:t>Rubrik Arial 34pt</a:t>
            </a:r>
            <a:endParaRPr lang="sv-SE" dirty="0"/>
          </a:p>
        </p:txBody>
      </p:sp>
      <p:pic>
        <p:nvPicPr>
          <p:cNvPr id="9" name="Bildobjekt 8" descr="ÖSTK_våg_liggande_PPT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093104"/>
            <a:ext cx="9144000" cy="1210171"/>
          </a:xfrm>
          <a:prstGeom prst="rect">
            <a:avLst/>
          </a:prstGeom>
        </p:spPr>
      </p:pic>
      <p:sp>
        <p:nvSpPr>
          <p:cNvPr id="11" name="Platshållare för text 10"/>
          <p:cNvSpPr>
            <a:spLocks noGrp="1"/>
          </p:cNvSpPr>
          <p:nvPr>
            <p:ph type="body" sz="quarter" idx="17" hasCustomPrompt="1"/>
          </p:nvPr>
        </p:nvSpPr>
        <p:spPr>
          <a:xfrm>
            <a:off x="536709" y="1573161"/>
            <a:ext cx="6436001" cy="2204065"/>
          </a:xfrm>
          <a:prstGeom prst="rect">
            <a:avLst/>
          </a:prstGeom>
        </p:spPr>
        <p:txBody>
          <a:bodyPr vert="horz"/>
          <a:lstStyle>
            <a:lvl1pPr marL="0" indent="0" algn="l">
              <a:buNone/>
              <a:defRPr sz="1800" baseline="0">
                <a:latin typeface="Arial"/>
                <a:cs typeface="Arial"/>
              </a:defRPr>
            </a:lvl1pPr>
          </a:lstStyle>
          <a:p>
            <a:pPr lvl="0"/>
            <a:r>
              <a:rPr lang="sv-SE" dirty="0" smtClean="0"/>
              <a:t>Arial 18pt brödtext</a:t>
            </a:r>
            <a:endParaRPr lang="sv-SE" dirty="0"/>
          </a:p>
        </p:txBody>
      </p:sp>
    </p:spTree>
    <p:extLst>
      <p:ext uri="{BB962C8B-B14F-4D97-AF65-F5344CB8AC3E}">
        <p14:creationId xmlns:p14="http://schemas.microsoft.com/office/powerpoint/2010/main" val="68064244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unktlista med bild">
    <p:spTree>
      <p:nvGrpSpPr>
        <p:cNvPr id="1" name=""/>
        <p:cNvGrpSpPr/>
        <p:nvPr/>
      </p:nvGrpSpPr>
      <p:grpSpPr>
        <a:xfrm>
          <a:off x="0" y="0"/>
          <a:ext cx="0" cy="0"/>
          <a:chOff x="0" y="0"/>
          <a:chExt cx="0" cy="0"/>
        </a:xfrm>
      </p:grpSpPr>
      <p:pic>
        <p:nvPicPr>
          <p:cNvPr id="9" name="Bildobjekt 8" descr="ÖSTK_våg_liggande_PPT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093104"/>
            <a:ext cx="9144000" cy="1210171"/>
          </a:xfrm>
          <a:prstGeom prst="rect">
            <a:avLst/>
          </a:prstGeom>
        </p:spPr>
      </p:pic>
      <p:sp>
        <p:nvSpPr>
          <p:cNvPr id="10" name="Platshållare för bild 15"/>
          <p:cNvSpPr>
            <a:spLocks noGrp="1"/>
          </p:cNvSpPr>
          <p:nvPr>
            <p:ph type="pic" sz="quarter" idx="20"/>
          </p:nvPr>
        </p:nvSpPr>
        <p:spPr>
          <a:xfrm>
            <a:off x="5555226" y="579402"/>
            <a:ext cx="3039810" cy="3366217"/>
          </a:xfrm>
          <a:prstGeom prst="rect">
            <a:avLst/>
          </a:prstGeom>
        </p:spPr>
        <p:txBody>
          <a:bodyPr vert="horz"/>
          <a:lstStyle>
            <a:lvl1pPr marL="0" indent="0" algn="ctr">
              <a:buFontTx/>
              <a:buNone/>
              <a:defRPr sz="1600" i="1">
                <a:solidFill>
                  <a:schemeClr val="bg1">
                    <a:lumMod val="65000"/>
                  </a:schemeClr>
                </a:solidFill>
              </a:defRPr>
            </a:lvl1pPr>
          </a:lstStyle>
          <a:p>
            <a:endParaRPr lang="sv-SE" dirty="0"/>
          </a:p>
        </p:txBody>
      </p:sp>
      <p:sp>
        <p:nvSpPr>
          <p:cNvPr id="12" name="Platshållare för text 7"/>
          <p:cNvSpPr>
            <a:spLocks noGrp="1"/>
          </p:cNvSpPr>
          <p:nvPr>
            <p:ph type="body" sz="quarter" idx="14" hasCustomPrompt="1"/>
          </p:nvPr>
        </p:nvSpPr>
        <p:spPr>
          <a:xfrm>
            <a:off x="544901" y="452704"/>
            <a:ext cx="4763839" cy="214022"/>
          </a:xfrm>
          <a:prstGeom prst="rect">
            <a:avLst/>
          </a:prstGeom>
        </p:spPr>
        <p:txBody>
          <a:bodyPr vert="horz"/>
          <a:lstStyle>
            <a:lvl1pPr marL="0" indent="0">
              <a:buNone/>
              <a:defRPr sz="1600" b="1" spc="100" baseline="0">
                <a:solidFill>
                  <a:schemeClr val="bg1">
                    <a:lumMod val="50000"/>
                  </a:schemeClr>
                </a:solidFill>
                <a:latin typeface="Arial"/>
                <a:cs typeface="Arial"/>
              </a:defRPr>
            </a:lvl1pPr>
          </a:lstStyle>
          <a:p>
            <a:pPr lvl="0"/>
            <a:r>
              <a:rPr lang="sv-SE" dirty="0" smtClean="0"/>
              <a:t>ARIAL MELLANRUBRIK 16PT</a:t>
            </a:r>
            <a:endParaRPr lang="sv-SE" dirty="0"/>
          </a:p>
        </p:txBody>
      </p:sp>
      <p:sp>
        <p:nvSpPr>
          <p:cNvPr id="18" name="Platshållare för text 10"/>
          <p:cNvSpPr>
            <a:spLocks noGrp="1"/>
          </p:cNvSpPr>
          <p:nvPr>
            <p:ph type="body" sz="quarter" idx="15" hasCustomPrompt="1"/>
          </p:nvPr>
        </p:nvSpPr>
        <p:spPr>
          <a:xfrm>
            <a:off x="520807" y="710362"/>
            <a:ext cx="4788611" cy="457528"/>
          </a:xfrm>
          <a:prstGeom prst="rect">
            <a:avLst/>
          </a:prstGeom>
        </p:spPr>
        <p:txBody>
          <a:bodyPr vert="horz"/>
          <a:lstStyle>
            <a:lvl1pPr marL="0" indent="0" algn="l">
              <a:buNone/>
              <a:defRPr sz="3400" baseline="0">
                <a:latin typeface="Arial"/>
                <a:cs typeface="Arial"/>
              </a:defRPr>
            </a:lvl1pPr>
          </a:lstStyle>
          <a:p>
            <a:pPr lvl="0"/>
            <a:r>
              <a:rPr lang="sv-SE" dirty="0" smtClean="0"/>
              <a:t>Rubrik Arial 34pt</a:t>
            </a:r>
            <a:endParaRPr lang="sv-SE" dirty="0"/>
          </a:p>
        </p:txBody>
      </p:sp>
      <p:sp>
        <p:nvSpPr>
          <p:cNvPr id="20" name="Platshållare för text 5"/>
          <p:cNvSpPr>
            <a:spLocks noGrp="1"/>
          </p:cNvSpPr>
          <p:nvPr>
            <p:ph type="body" sz="quarter" idx="18" hasCustomPrompt="1"/>
          </p:nvPr>
        </p:nvSpPr>
        <p:spPr>
          <a:xfrm>
            <a:off x="537140" y="1327356"/>
            <a:ext cx="4771600" cy="2618263"/>
          </a:xfrm>
          <a:prstGeom prst="rect">
            <a:avLst/>
          </a:prstGeom>
        </p:spPr>
        <p:txBody>
          <a:bodyPr vert="horz"/>
          <a:lstStyle>
            <a:lvl1pPr>
              <a:lnSpc>
                <a:spcPct val="120000"/>
              </a:lnSpc>
              <a:buSzPct val="70000"/>
              <a:defRPr sz="1800" baseline="0">
                <a:solidFill>
                  <a:schemeClr val="bg1">
                    <a:lumMod val="50000"/>
                  </a:schemeClr>
                </a:solidFill>
              </a:defRPr>
            </a:lvl1pPr>
          </a:lstStyle>
          <a:p>
            <a:pPr lvl="0"/>
            <a:r>
              <a:rPr lang="sv-SE" dirty="0" smtClean="0"/>
              <a:t>Arial 18pt punktlista</a:t>
            </a:r>
          </a:p>
          <a:p>
            <a:pPr lvl="0"/>
            <a:r>
              <a:rPr lang="sv-SE" dirty="0" smtClean="0"/>
              <a:t>Arial 18pt punktlista</a:t>
            </a:r>
          </a:p>
          <a:p>
            <a:pPr lvl="0"/>
            <a:r>
              <a:rPr lang="sv-SE" dirty="0" smtClean="0"/>
              <a:t>Arial 18pt punktlista</a:t>
            </a:r>
            <a:endParaRPr lang="sv-SE" dirty="0"/>
          </a:p>
        </p:txBody>
      </p:sp>
    </p:spTree>
    <p:extLst>
      <p:ext uri="{BB962C8B-B14F-4D97-AF65-F5344CB8AC3E}">
        <p14:creationId xmlns:p14="http://schemas.microsoft.com/office/powerpoint/2010/main" val="166951180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med bild">
    <p:spTree>
      <p:nvGrpSpPr>
        <p:cNvPr id="1" name=""/>
        <p:cNvGrpSpPr/>
        <p:nvPr/>
      </p:nvGrpSpPr>
      <p:grpSpPr>
        <a:xfrm>
          <a:off x="0" y="0"/>
          <a:ext cx="0" cy="0"/>
          <a:chOff x="0" y="0"/>
          <a:chExt cx="0" cy="0"/>
        </a:xfrm>
      </p:grpSpPr>
      <p:pic>
        <p:nvPicPr>
          <p:cNvPr id="9" name="Bildobjekt 8" descr="ÖSTK_våg_liggande_PPT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093104"/>
            <a:ext cx="9144000" cy="1210171"/>
          </a:xfrm>
          <a:prstGeom prst="rect">
            <a:avLst/>
          </a:prstGeom>
        </p:spPr>
      </p:pic>
      <p:sp>
        <p:nvSpPr>
          <p:cNvPr id="10" name="Platshållare för bild 15"/>
          <p:cNvSpPr>
            <a:spLocks noGrp="1"/>
          </p:cNvSpPr>
          <p:nvPr>
            <p:ph type="pic" sz="quarter" idx="20"/>
          </p:nvPr>
        </p:nvSpPr>
        <p:spPr>
          <a:xfrm>
            <a:off x="5555226" y="579402"/>
            <a:ext cx="3039810" cy="3366217"/>
          </a:xfrm>
          <a:prstGeom prst="rect">
            <a:avLst/>
          </a:prstGeom>
        </p:spPr>
        <p:txBody>
          <a:bodyPr vert="horz"/>
          <a:lstStyle>
            <a:lvl1pPr marL="0" indent="0" algn="ctr">
              <a:buFontTx/>
              <a:buNone/>
              <a:defRPr sz="1600" i="1">
                <a:solidFill>
                  <a:schemeClr val="bg1">
                    <a:lumMod val="65000"/>
                  </a:schemeClr>
                </a:solidFill>
              </a:defRPr>
            </a:lvl1pPr>
          </a:lstStyle>
          <a:p>
            <a:endParaRPr lang="sv-SE" dirty="0"/>
          </a:p>
        </p:txBody>
      </p:sp>
      <p:sp>
        <p:nvSpPr>
          <p:cNvPr id="12" name="Platshållare för text 7"/>
          <p:cNvSpPr>
            <a:spLocks noGrp="1"/>
          </p:cNvSpPr>
          <p:nvPr>
            <p:ph type="body" sz="quarter" idx="14" hasCustomPrompt="1"/>
          </p:nvPr>
        </p:nvSpPr>
        <p:spPr>
          <a:xfrm>
            <a:off x="544901" y="452704"/>
            <a:ext cx="4763839" cy="214022"/>
          </a:xfrm>
          <a:prstGeom prst="rect">
            <a:avLst/>
          </a:prstGeom>
        </p:spPr>
        <p:txBody>
          <a:bodyPr vert="horz"/>
          <a:lstStyle>
            <a:lvl1pPr marL="0" indent="0">
              <a:buNone/>
              <a:defRPr sz="1600" b="1" spc="100" baseline="0">
                <a:solidFill>
                  <a:schemeClr val="bg1">
                    <a:lumMod val="50000"/>
                  </a:schemeClr>
                </a:solidFill>
                <a:latin typeface="Arial"/>
                <a:cs typeface="Arial"/>
              </a:defRPr>
            </a:lvl1pPr>
          </a:lstStyle>
          <a:p>
            <a:pPr lvl="0"/>
            <a:r>
              <a:rPr lang="sv-SE" dirty="0" smtClean="0"/>
              <a:t>ARIAL MELLANRUBRIK 16PT</a:t>
            </a:r>
            <a:endParaRPr lang="sv-SE" dirty="0"/>
          </a:p>
        </p:txBody>
      </p:sp>
      <p:sp>
        <p:nvSpPr>
          <p:cNvPr id="18" name="Platshållare för text 10"/>
          <p:cNvSpPr>
            <a:spLocks noGrp="1"/>
          </p:cNvSpPr>
          <p:nvPr>
            <p:ph type="body" sz="quarter" idx="15" hasCustomPrompt="1"/>
          </p:nvPr>
        </p:nvSpPr>
        <p:spPr>
          <a:xfrm>
            <a:off x="520807" y="710362"/>
            <a:ext cx="4788611" cy="457528"/>
          </a:xfrm>
          <a:prstGeom prst="rect">
            <a:avLst/>
          </a:prstGeom>
        </p:spPr>
        <p:txBody>
          <a:bodyPr vert="horz"/>
          <a:lstStyle>
            <a:lvl1pPr marL="0" indent="0" algn="l">
              <a:buNone/>
              <a:defRPr sz="3400" baseline="0">
                <a:latin typeface="Arial"/>
                <a:cs typeface="Arial"/>
              </a:defRPr>
            </a:lvl1pPr>
          </a:lstStyle>
          <a:p>
            <a:pPr lvl="0"/>
            <a:r>
              <a:rPr lang="sv-SE" dirty="0" smtClean="0"/>
              <a:t>Rubrik Arial 34pt</a:t>
            </a:r>
            <a:endParaRPr lang="sv-SE" dirty="0"/>
          </a:p>
        </p:txBody>
      </p:sp>
      <p:sp>
        <p:nvSpPr>
          <p:cNvPr id="7" name="Platshållare för text 10"/>
          <p:cNvSpPr>
            <a:spLocks noGrp="1"/>
          </p:cNvSpPr>
          <p:nvPr>
            <p:ph type="body" sz="quarter" idx="17" hasCustomPrompt="1"/>
          </p:nvPr>
        </p:nvSpPr>
        <p:spPr>
          <a:xfrm>
            <a:off x="536709" y="1327341"/>
            <a:ext cx="4772031" cy="2618278"/>
          </a:xfrm>
          <a:prstGeom prst="rect">
            <a:avLst/>
          </a:prstGeom>
        </p:spPr>
        <p:txBody>
          <a:bodyPr vert="horz"/>
          <a:lstStyle>
            <a:lvl1pPr marL="0" indent="0" algn="l">
              <a:buNone/>
              <a:defRPr sz="1800" baseline="0">
                <a:latin typeface="Arial"/>
                <a:cs typeface="Arial"/>
              </a:defRPr>
            </a:lvl1pPr>
          </a:lstStyle>
          <a:p>
            <a:pPr lvl="0"/>
            <a:r>
              <a:rPr lang="sv-SE" dirty="0" smtClean="0"/>
              <a:t>Arial 18pt brödtext</a:t>
            </a:r>
            <a:endParaRPr lang="sv-SE" dirty="0"/>
          </a:p>
        </p:txBody>
      </p:sp>
    </p:spTree>
    <p:extLst>
      <p:ext uri="{BB962C8B-B14F-4D97-AF65-F5344CB8AC3E}">
        <p14:creationId xmlns:p14="http://schemas.microsoft.com/office/powerpoint/2010/main" val="3936478963"/>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agramsida/bildsida med bård">
    <p:spTree>
      <p:nvGrpSpPr>
        <p:cNvPr id="1" name=""/>
        <p:cNvGrpSpPr/>
        <p:nvPr/>
      </p:nvGrpSpPr>
      <p:grpSpPr>
        <a:xfrm>
          <a:off x="0" y="0"/>
          <a:ext cx="0" cy="0"/>
          <a:chOff x="0" y="0"/>
          <a:chExt cx="0" cy="0"/>
        </a:xfrm>
      </p:grpSpPr>
      <p:sp>
        <p:nvSpPr>
          <p:cNvPr id="10" name="Platshållare för bild 15"/>
          <p:cNvSpPr>
            <a:spLocks noGrp="1"/>
          </p:cNvSpPr>
          <p:nvPr>
            <p:ph type="pic" sz="quarter" idx="15"/>
          </p:nvPr>
        </p:nvSpPr>
        <p:spPr>
          <a:xfrm>
            <a:off x="630903" y="1540387"/>
            <a:ext cx="7890387" cy="3361199"/>
          </a:xfrm>
          <a:prstGeom prst="rect">
            <a:avLst/>
          </a:prstGeom>
        </p:spPr>
        <p:txBody>
          <a:bodyPr vert="horz"/>
          <a:lstStyle>
            <a:lvl1pPr marL="0" indent="0" algn="ctr">
              <a:buFontTx/>
              <a:buNone/>
              <a:defRPr sz="1600" i="1">
                <a:solidFill>
                  <a:schemeClr val="bg1">
                    <a:lumMod val="65000"/>
                  </a:schemeClr>
                </a:solidFill>
              </a:defRPr>
            </a:lvl1pPr>
          </a:lstStyle>
          <a:p>
            <a:endParaRPr lang="sv-SE" dirty="0"/>
          </a:p>
        </p:txBody>
      </p:sp>
      <p:pic>
        <p:nvPicPr>
          <p:cNvPr id="8" name="Bildobjekt 7" descr="bård_PPT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9419" y="201047"/>
            <a:ext cx="8693355" cy="136470"/>
          </a:xfrm>
          <a:prstGeom prst="rect">
            <a:avLst/>
          </a:prstGeom>
        </p:spPr>
      </p:pic>
      <p:sp>
        <p:nvSpPr>
          <p:cNvPr id="9" name="Platshållare för text 10"/>
          <p:cNvSpPr>
            <a:spLocks noGrp="1"/>
          </p:cNvSpPr>
          <p:nvPr>
            <p:ph type="body" sz="quarter" idx="16" hasCustomPrompt="1"/>
          </p:nvPr>
        </p:nvSpPr>
        <p:spPr>
          <a:xfrm>
            <a:off x="520808" y="710362"/>
            <a:ext cx="6451902" cy="457528"/>
          </a:xfrm>
          <a:prstGeom prst="rect">
            <a:avLst/>
          </a:prstGeom>
        </p:spPr>
        <p:txBody>
          <a:bodyPr vert="horz"/>
          <a:lstStyle>
            <a:lvl1pPr marL="0" indent="0" algn="l">
              <a:buNone/>
              <a:defRPr sz="3400" baseline="0">
                <a:latin typeface="Arial"/>
                <a:cs typeface="Arial"/>
              </a:defRPr>
            </a:lvl1pPr>
          </a:lstStyle>
          <a:p>
            <a:pPr lvl="0"/>
            <a:r>
              <a:rPr lang="sv-SE" dirty="0" smtClean="0"/>
              <a:t>Rubrik Arial 34pt</a:t>
            </a:r>
            <a:endParaRPr lang="sv-SE" dirty="0"/>
          </a:p>
        </p:txBody>
      </p:sp>
      <p:sp>
        <p:nvSpPr>
          <p:cNvPr id="12" name="Platshållare för text 7"/>
          <p:cNvSpPr>
            <a:spLocks noGrp="1"/>
          </p:cNvSpPr>
          <p:nvPr>
            <p:ph type="body" sz="quarter" idx="14" hasCustomPrompt="1"/>
          </p:nvPr>
        </p:nvSpPr>
        <p:spPr>
          <a:xfrm>
            <a:off x="544901" y="452704"/>
            <a:ext cx="6427809" cy="214022"/>
          </a:xfrm>
          <a:prstGeom prst="rect">
            <a:avLst/>
          </a:prstGeom>
        </p:spPr>
        <p:txBody>
          <a:bodyPr vert="horz"/>
          <a:lstStyle>
            <a:lvl1pPr marL="0" indent="0">
              <a:buNone/>
              <a:defRPr sz="1600" b="1" spc="100" baseline="0">
                <a:solidFill>
                  <a:schemeClr val="bg1">
                    <a:lumMod val="50000"/>
                  </a:schemeClr>
                </a:solidFill>
                <a:latin typeface="Arial"/>
                <a:cs typeface="Arial"/>
              </a:defRPr>
            </a:lvl1pPr>
          </a:lstStyle>
          <a:p>
            <a:pPr lvl="0"/>
            <a:r>
              <a:rPr lang="sv-SE" dirty="0" smtClean="0"/>
              <a:t>ARIAL MELLANRUBRIK 16PT</a:t>
            </a:r>
            <a:endParaRPr lang="sv-SE" dirty="0"/>
          </a:p>
        </p:txBody>
      </p:sp>
    </p:spTree>
    <p:extLst>
      <p:ext uri="{BB962C8B-B14F-4D97-AF65-F5344CB8AC3E}">
        <p14:creationId xmlns:p14="http://schemas.microsoft.com/office/powerpoint/2010/main" val="28356722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90785405"/>
      </p:ext>
    </p:extLst>
  </p:cSld>
  <p:clrMap bg1="lt1" tx1="dk1" bg2="lt2" tx2="dk2" accent1="accent1" accent2="accent2" accent3="accent3" accent4="accent4" accent5="accent5" accent6="accent6" hlink="hlink" folHlink="folHlink"/>
  <p:sldLayoutIdLst>
    <p:sldLayoutId id="2147483662" r:id="rId1"/>
    <p:sldLayoutId id="2147483667" r:id="rId2"/>
    <p:sldLayoutId id="2147483657" r:id="rId3"/>
    <p:sldLayoutId id="2147483659" r:id="rId4"/>
    <p:sldLayoutId id="2147483668" r:id="rId5"/>
    <p:sldLayoutId id="2147483672" r:id="rId6"/>
    <p:sldLayoutId id="2147483669" r:id="rId7"/>
    <p:sldLayoutId id="2147483673" r:id="rId8"/>
    <p:sldLayoutId id="2147483671" r:id="rId9"/>
    <p:sldLayoutId id="2147483670" r:id="rId10"/>
    <p:sldLayoutId id="2147483674" r:id="rId11"/>
  </p:sldLayoutIdLst>
  <p:timing>
    <p:tnLst>
      <p:par>
        <p:cTn id="1" dur="indefinite" restart="never" nodeType="tmRoot"/>
      </p:par>
    </p:tnLst>
  </p:timing>
  <p:hf sldNum="0" hdr="0" ft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hyperlink" Target="https://osakollen.suntarbetsliv.se/aktivitet/film-krankande-sarbehandling/#1518457886897-eef2ef45-900a" TargetMode="External"/><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p:cNvSpPr>
            <a:spLocks noGrp="1"/>
          </p:cNvSpPr>
          <p:nvPr>
            <p:ph type="body" sz="quarter" idx="11"/>
          </p:nvPr>
        </p:nvSpPr>
        <p:spPr/>
        <p:txBody>
          <a:bodyPr/>
          <a:lstStyle/>
          <a:p>
            <a:r>
              <a:rPr lang="sv-SE" dirty="0" smtClean="0"/>
              <a:t>Du har rätt att känna dig trygg på jobbet</a:t>
            </a:r>
            <a:endParaRPr lang="sv-SE" dirty="0"/>
          </a:p>
        </p:txBody>
      </p:sp>
      <p:sp>
        <p:nvSpPr>
          <p:cNvPr id="4" name="Platshållare för text 3"/>
          <p:cNvSpPr>
            <a:spLocks noGrp="1"/>
          </p:cNvSpPr>
          <p:nvPr>
            <p:ph type="body" sz="quarter" idx="12"/>
          </p:nvPr>
        </p:nvSpPr>
        <p:spPr/>
        <p:txBody>
          <a:bodyPr/>
          <a:lstStyle/>
          <a:p>
            <a:r>
              <a:rPr lang="sv-SE" dirty="0" smtClean="0"/>
              <a:t>Om kränkande särbehandling</a:t>
            </a:r>
            <a:endParaRPr lang="sv-SE" dirty="0"/>
          </a:p>
        </p:txBody>
      </p:sp>
      <p:sp>
        <p:nvSpPr>
          <p:cNvPr id="3" name="AutoShape 2" descr="Bildresultat fÃ¶r krÃ¤nkande sÃ¤rbehandli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sv-SE"/>
          </a:p>
        </p:txBody>
      </p:sp>
      <p:sp>
        <p:nvSpPr>
          <p:cNvPr id="6" name="AutoShape 6" descr="Bildresultat fÃ¶r krÃ¤nkande sÃ¤rbehandlin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sv-SE"/>
          </a:p>
        </p:txBody>
      </p:sp>
      <p:sp>
        <p:nvSpPr>
          <p:cNvPr id="7" name="AutoShape 8" descr="Bildresultat fÃ¶r krÃ¤nkande sÃ¤rbehandlin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sv-SE"/>
          </a:p>
        </p:txBody>
      </p:sp>
      <p:sp>
        <p:nvSpPr>
          <p:cNvPr id="8" name="AutoShape 10" descr="Bildresultat fÃ¶r krÃ¤nkande sÃ¤rbehandling"/>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sv-SE"/>
          </a:p>
        </p:txBody>
      </p:sp>
      <p:pic>
        <p:nvPicPr>
          <p:cNvPr id="9" name="Platshållare för bild 8"/>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t="38180" b="38180"/>
          <a:stretch>
            <a:fillRect/>
          </a:stretch>
        </p:blipFill>
        <p:spPr/>
      </p:pic>
    </p:spTree>
    <p:extLst>
      <p:ext uri="{BB962C8B-B14F-4D97-AF65-F5344CB8AC3E}">
        <p14:creationId xmlns:p14="http://schemas.microsoft.com/office/powerpoint/2010/main" val="348714480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text 2"/>
          <p:cNvSpPr>
            <a:spLocks noGrp="1"/>
          </p:cNvSpPr>
          <p:nvPr>
            <p:ph type="body" sz="quarter" idx="12"/>
          </p:nvPr>
        </p:nvSpPr>
        <p:spPr>
          <a:xfrm>
            <a:off x="0" y="1652737"/>
            <a:ext cx="9144000" cy="1890563"/>
          </a:xfrm>
        </p:spPr>
        <p:txBody>
          <a:bodyPr/>
          <a:lstStyle/>
          <a:p>
            <a:r>
              <a:rPr lang="sv-SE" dirty="0"/>
              <a:t>Vad </a:t>
            </a:r>
            <a:r>
              <a:rPr lang="sv-SE" dirty="0" smtClean="0"/>
              <a:t>kan jag </a:t>
            </a:r>
            <a:r>
              <a:rPr lang="sv-SE" dirty="0"/>
              <a:t>som </a:t>
            </a:r>
            <a:r>
              <a:rPr lang="sv-SE" dirty="0" smtClean="0"/>
              <a:t>står</a:t>
            </a:r>
          </a:p>
          <a:p>
            <a:r>
              <a:rPr lang="sv-SE" dirty="0"/>
              <a:t>b</a:t>
            </a:r>
            <a:r>
              <a:rPr lang="sv-SE" dirty="0" smtClean="0"/>
              <a:t>redvid göra?</a:t>
            </a:r>
          </a:p>
          <a:p>
            <a:endParaRPr lang="sv-SE" dirty="0"/>
          </a:p>
        </p:txBody>
      </p:sp>
    </p:spTree>
    <p:extLst>
      <p:ext uri="{BB962C8B-B14F-4D97-AF65-F5344CB8AC3E}">
        <p14:creationId xmlns:p14="http://schemas.microsoft.com/office/powerpoint/2010/main" val="248031925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text 2"/>
          <p:cNvSpPr>
            <a:spLocks noGrp="1"/>
          </p:cNvSpPr>
          <p:nvPr>
            <p:ph type="body" sz="quarter" idx="15"/>
          </p:nvPr>
        </p:nvSpPr>
        <p:spPr>
          <a:xfrm>
            <a:off x="520808" y="368710"/>
            <a:ext cx="6451902" cy="799180"/>
          </a:xfrm>
        </p:spPr>
        <p:txBody>
          <a:bodyPr/>
          <a:lstStyle/>
          <a:p>
            <a:r>
              <a:rPr lang="sv-SE" dirty="0" smtClean="0"/>
              <a:t>Om du ser eller hör något</a:t>
            </a:r>
            <a:endParaRPr lang="sv-SE" dirty="0"/>
          </a:p>
        </p:txBody>
      </p:sp>
      <p:sp>
        <p:nvSpPr>
          <p:cNvPr id="4" name="Platshållare för text 3"/>
          <p:cNvSpPr>
            <a:spLocks noGrp="1"/>
          </p:cNvSpPr>
          <p:nvPr>
            <p:ph type="body" sz="quarter" idx="18"/>
          </p:nvPr>
        </p:nvSpPr>
        <p:spPr>
          <a:xfrm>
            <a:off x="581193" y="1074945"/>
            <a:ext cx="7751924" cy="3246889"/>
          </a:xfrm>
        </p:spPr>
        <p:txBody>
          <a:bodyPr/>
          <a:lstStyle/>
          <a:p>
            <a:pPr marL="0" indent="0">
              <a:buNone/>
            </a:pPr>
            <a:r>
              <a:rPr lang="sv-SE" b="1" dirty="0" smtClean="0"/>
              <a:t>Säg ifrån</a:t>
            </a:r>
            <a:endParaRPr lang="sv-SE" b="1" dirty="0"/>
          </a:p>
          <a:p>
            <a:endParaRPr lang="sv-SE" dirty="0" smtClean="0"/>
          </a:p>
          <a:p>
            <a:pPr marL="0" indent="0">
              <a:buNone/>
            </a:pPr>
            <a:endParaRPr lang="sv-SE" sz="1200" dirty="0"/>
          </a:p>
          <a:p>
            <a:pPr marL="0" indent="0">
              <a:buNone/>
            </a:pPr>
            <a:endParaRPr lang="sv-SE" sz="1200" dirty="0" smtClean="0"/>
          </a:p>
          <a:p>
            <a:pPr marL="0" indent="0">
              <a:buNone/>
            </a:pPr>
            <a:endParaRPr lang="sv-SE" sz="1200" dirty="0"/>
          </a:p>
          <a:p>
            <a:pPr marL="0" indent="0">
              <a:buNone/>
            </a:pPr>
            <a:endParaRPr lang="sv-SE" sz="1200" dirty="0" smtClean="0"/>
          </a:p>
          <a:p>
            <a:pPr marL="0" indent="0">
              <a:buNone/>
            </a:pPr>
            <a:endParaRPr lang="sv-SE" sz="1200" dirty="0"/>
          </a:p>
          <a:p>
            <a:pPr marL="0" indent="0">
              <a:buNone/>
            </a:pPr>
            <a:r>
              <a:rPr lang="sv-SE" b="1" dirty="0" smtClean="0"/>
              <a:t>Skapa </a:t>
            </a:r>
            <a:r>
              <a:rPr lang="sv-SE" b="1" dirty="0"/>
              <a:t>en </a:t>
            </a:r>
            <a:r>
              <a:rPr lang="sv-SE" b="1" dirty="0" smtClean="0"/>
              <a:t>distraktion</a:t>
            </a:r>
          </a:p>
          <a:p>
            <a:pPr marL="0" indent="0">
              <a:buNone/>
            </a:pPr>
            <a:r>
              <a:rPr lang="sv-SE" b="1" dirty="0" smtClean="0"/>
              <a:t>Ställ dig bredvid</a:t>
            </a:r>
          </a:p>
          <a:p>
            <a:endParaRPr lang="sv-SE" dirty="0"/>
          </a:p>
        </p:txBody>
      </p:sp>
      <p:sp>
        <p:nvSpPr>
          <p:cNvPr id="5" name="Kommentar i oval 4"/>
          <p:cNvSpPr/>
          <p:nvPr/>
        </p:nvSpPr>
        <p:spPr>
          <a:xfrm>
            <a:off x="581193" y="1545828"/>
            <a:ext cx="2925104" cy="872063"/>
          </a:xfrm>
          <a:prstGeom prst="wedgeEllipseCallout">
            <a:avLst>
              <a:gd name="adj1" fmla="val 54795"/>
              <a:gd name="adj2" fmla="val 16490"/>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sv-SE" sz="1600" dirty="0" smtClean="0"/>
              <a:t>Jag tycker det där var taskigt sagt</a:t>
            </a:r>
            <a:endParaRPr lang="sv-SE" sz="1600" dirty="0"/>
          </a:p>
        </p:txBody>
      </p:sp>
      <p:sp>
        <p:nvSpPr>
          <p:cNvPr id="6" name="Kommentar i oval 5"/>
          <p:cNvSpPr/>
          <p:nvPr/>
        </p:nvSpPr>
        <p:spPr>
          <a:xfrm>
            <a:off x="3364062" y="1143970"/>
            <a:ext cx="2925104" cy="872063"/>
          </a:xfrm>
          <a:prstGeom prst="wedgeEllipseCallout">
            <a:avLst>
              <a:gd name="adj1" fmla="val -864"/>
              <a:gd name="adj2" fmla="val 66360"/>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sv-SE" sz="1600" dirty="0" smtClean="0"/>
              <a:t>Jag förstår inte det roliga</a:t>
            </a:r>
            <a:endParaRPr lang="sv-SE" sz="1600" dirty="0"/>
          </a:p>
        </p:txBody>
      </p:sp>
      <p:sp>
        <p:nvSpPr>
          <p:cNvPr id="7" name="Kommentar i oval 6"/>
          <p:cNvSpPr/>
          <p:nvPr/>
        </p:nvSpPr>
        <p:spPr>
          <a:xfrm>
            <a:off x="3364062" y="2873990"/>
            <a:ext cx="3824634" cy="991744"/>
          </a:xfrm>
          <a:prstGeom prst="wedgeEllipseCallout">
            <a:avLst>
              <a:gd name="adj1" fmla="val -40255"/>
              <a:gd name="adj2" fmla="val -53223"/>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sv-SE" sz="1600" dirty="0" smtClean="0"/>
              <a:t>Jag tycker inte det känns bra att prata om det här när inte x är med</a:t>
            </a:r>
            <a:endParaRPr lang="sv-SE" sz="1600" dirty="0"/>
          </a:p>
        </p:txBody>
      </p:sp>
      <p:sp>
        <p:nvSpPr>
          <p:cNvPr id="8" name="Kommentar i oval 7"/>
          <p:cNvSpPr/>
          <p:nvPr/>
        </p:nvSpPr>
        <p:spPr>
          <a:xfrm>
            <a:off x="5510158" y="1918184"/>
            <a:ext cx="2925104" cy="872063"/>
          </a:xfrm>
          <a:prstGeom prst="wedgeEllipseCallout">
            <a:avLst>
              <a:gd name="adj1" fmla="val 20866"/>
              <a:gd name="adj2" fmla="val -64069"/>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sv-SE" sz="1600" dirty="0" smtClean="0"/>
              <a:t>Jag tycker inte det är okej att kalla en person för…</a:t>
            </a:r>
            <a:endParaRPr lang="sv-SE" sz="1600" dirty="0"/>
          </a:p>
        </p:txBody>
      </p:sp>
    </p:spTree>
    <p:extLst>
      <p:ext uri="{BB962C8B-B14F-4D97-AF65-F5344CB8AC3E}">
        <p14:creationId xmlns:p14="http://schemas.microsoft.com/office/powerpoint/2010/main" val="1258664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92881" y="0"/>
            <a:ext cx="4399582" cy="40853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Platshållare för text 2"/>
          <p:cNvSpPr>
            <a:spLocks noGrp="1"/>
          </p:cNvSpPr>
          <p:nvPr>
            <p:ph type="body" sz="quarter" idx="15"/>
          </p:nvPr>
        </p:nvSpPr>
        <p:spPr>
          <a:xfrm>
            <a:off x="520808" y="368710"/>
            <a:ext cx="6451902" cy="799180"/>
          </a:xfrm>
        </p:spPr>
        <p:txBody>
          <a:bodyPr/>
          <a:lstStyle/>
          <a:p>
            <a:r>
              <a:rPr lang="sv-SE" dirty="0"/>
              <a:t>Efter en händelse</a:t>
            </a:r>
          </a:p>
        </p:txBody>
      </p:sp>
      <p:sp>
        <p:nvSpPr>
          <p:cNvPr id="4" name="Platshållare för text 3"/>
          <p:cNvSpPr>
            <a:spLocks noGrp="1"/>
          </p:cNvSpPr>
          <p:nvPr>
            <p:ph type="body" sz="quarter" idx="18"/>
          </p:nvPr>
        </p:nvSpPr>
        <p:spPr>
          <a:xfrm>
            <a:off x="537139" y="1167890"/>
            <a:ext cx="7511485" cy="2609335"/>
          </a:xfrm>
        </p:spPr>
        <p:txBody>
          <a:bodyPr/>
          <a:lstStyle/>
          <a:p>
            <a:pPr marL="0" indent="0">
              <a:buNone/>
            </a:pPr>
            <a:r>
              <a:rPr lang="sv-SE" b="1" dirty="0" smtClean="0"/>
              <a:t>Lyssna</a:t>
            </a:r>
            <a:endParaRPr lang="sv-SE" dirty="0"/>
          </a:p>
          <a:p>
            <a:pPr marL="0" indent="0">
              <a:buNone/>
            </a:pPr>
            <a:endParaRPr lang="sv-SE" b="1" dirty="0" smtClean="0"/>
          </a:p>
          <a:p>
            <a:pPr marL="0" indent="0">
              <a:buNone/>
            </a:pPr>
            <a:r>
              <a:rPr lang="sv-SE" b="1" dirty="0" smtClean="0"/>
              <a:t>Stötta</a:t>
            </a:r>
            <a:endParaRPr lang="sv-SE" b="1" dirty="0"/>
          </a:p>
          <a:p>
            <a:pPr marL="0" indent="0">
              <a:buNone/>
            </a:pPr>
            <a:endParaRPr lang="sv-SE" b="1" dirty="0" smtClean="0"/>
          </a:p>
          <a:p>
            <a:pPr marL="0" indent="0">
              <a:buNone/>
            </a:pPr>
            <a:r>
              <a:rPr lang="sv-SE" b="1" dirty="0" smtClean="0"/>
              <a:t>Be </a:t>
            </a:r>
            <a:r>
              <a:rPr lang="sv-SE" b="1" dirty="0"/>
              <a:t>om </a:t>
            </a:r>
            <a:r>
              <a:rPr lang="sv-SE" b="1" dirty="0" smtClean="0"/>
              <a:t>hjälp</a:t>
            </a:r>
          </a:p>
        </p:txBody>
      </p:sp>
      <p:sp>
        <p:nvSpPr>
          <p:cNvPr id="2" name="Ellips 1"/>
          <p:cNvSpPr/>
          <p:nvPr/>
        </p:nvSpPr>
        <p:spPr>
          <a:xfrm>
            <a:off x="4114801" y="2865021"/>
            <a:ext cx="954458" cy="512114"/>
          </a:xfrm>
          <a:prstGeom prst="ellipse">
            <a:avLst/>
          </a:prstGeom>
          <a:noFill/>
          <a:ln w="76200"/>
        </p:spPr>
        <p:style>
          <a:lnRef idx="2">
            <a:schemeClr val="accent3"/>
          </a:lnRef>
          <a:fillRef idx="1">
            <a:schemeClr val="lt1"/>
          </a:fillRef>
          <a:effectRef idx="0">
            <a:schemeClr val="accent3"/>
          </a:effectRef>
          <a:fontRef idx="minor">
            <a:schemeClr val="dk1"/>
          </a:fontRef>
        </p:style>
        <p:txBody>
          <a:bodyPr rtlCol="0" anchor="ctr"/>
          <a:lstStyle/>
          <a:p>
            <a:pPr algn="ctr"/>
            <a:endParaRPr lang="sv-SE"/>
          </a:p>
        </p:txBody>
      </p:sp>
    </p:spTree>
    <p:extLst>
      <p:ext uri="{BB962C8B-B14F-4D97-AF65-F5344CB8AC3E}">
        <p14:creationId xmlns:p14="http://schemas.microsoft.com/office/powerpoint/2010/main" val="147166909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text 2"/>
          <p:cNvSpPr>
            <a:spLocks noGrp="1"/>
          </p:cNvSpPr>
          <p:nvPr>
            <p:ph type="body" sz="quarter" idx="12"/>
          </p:nvPr>
        </p:nvSpPr>
        <p:spPr>
          <a:xfrm>
            <a:off x="0" y="1652737"/>
            <a:ext cx="9144000" cy="1890563"/>
          </a:xfrm>
        </p:spPr>
        <p:txBody>
          <a:bodyPr/>
          <a:lstStyle/>
          <a:p>
            <a:r>
              <a:rPr lang="sv-SE" dirty="0" smtClean="0"/>
              <a:t>Vad är chefens ansvar?</a:t>
            </a:r>
          </a:p>
          <a:p>
            <a:endParaRPr lang="sv-SE" dirty="0"/>
          </a:p>
        </p:txBody>
      </p:sp>
    </p:spTree>
    <p:extLst>
      <p:ext uri="{BB962C8B-B14F-4D97-AF65-F5344CB8AC3E}">
        <p14:creationId xmlns:p14="http://schemas.microsoft.com/office/powerpoint/2010/main" val="341834138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text 2"/>
          <p:cNvSpPr>
            <a:spLocks noGrp="1"/>
          </p:cNvSpPr>
          <p:nvPr>
            <p:ph type="body" sz="quarter" idx="15"/>
          </p:nvPr>
        </p:nvSpPr>
        <p:spPr>
          <a:xfrm>
            <a:off x="520808" y="368710"/>
            <a:ext cx="6451902" cy="799180"/>
          </a:xfrm>
        </p:spPr>
        <p:txBody>
          <a:bodyPr/>
          <a:lstStyle/>
          <a:p>
            <a:r>
              <a:rPr lang="sv-SE" dirty="0" smtClean="0"/>
              <a:t>Vad är chefens ansvar?</a:t>
            </a:r>
            <a:endParaRPr lang="sv-SE" dirty="0"/>
          </a:p>
        </p:txBody>
      </p:sp>
      <p:sp>
        <p:nvSpPr>
          <p:cNvPr id="4" name="Platshållare för text 3"/>
          <p:cNvSpPr>
            <a:spLocks noGrp="1"/>
          </p:cNvSpPr>
          <p:nvPr>
            <p:ph type="body" sz="quarter" idx="18"/>
          </p:nvPr>
        </p:nvSpPr>
        <p:spPr>
          <a:xfrm>
            <a:off x="581192" y="1408018"/>
            <a:ext cx="4077071" cy="3246889"/>
          </a:xfrm>
        </p:spPr>
        <p:txBody>
          <a:bodyPr/>
          <a:lstStyle/>
          <a:p>
            <a:r>
              <a:rPr lang="sv-SE" dirty="0" smtClean="0"/>
              <a:t>Ta det på allvar</a:t>
            </a:r>
          </a:p>
          <a:p>
            <a:r>
              <a:rPr lang="sv-SE" dirty="0" smtClean="0"/>
              <a:t>Agera för att få ett slut på kränkande särbehandling</a:t>
            </a:r>
          </a:p>
          <a:p>
            <a:r>
              <a:rPr lang="sv-SE" dirty="0"/>
              <a:t>Dokumentera</a:t>
            </a:r>
          </a:p>
          <a:p>
            <a:r>
              <a:rPr lang="sv-SE" dirty="0"/>
              <a:t>Följa upp och arbeta </a:t>
            </a:r>
            <a:r>
              <a:rPr lang="sv-SE" dirty="0" smtClean="0"/>
              <a:t>förebyggande</a:t>
            </a:r>
          </a:p>
          <a:p>
            <a:endParaRPr lang="sv-SE" dirty="0" smtClean="0"/>
          </a:p>
          <a:p>
            <a:pPr marL="0" indent="0">
              <a:buNone/>
            </a:pPr>
            <a:r>
              <a:rPr lang="sv-SE" dirty="0" smtClean="0"/>
              <a:t>Chefen har inte tystnadsplikt…</a:t>
            </a:r>
            <a:endParaRPr lang="sv-SE" dirty="0"/>
          </a:p>
          <a:p>
            <a:endParaRPr lang="sv-SE" dirty="0" smtClean="0"/>
          </a:p>
          <a:p>
            <a:pPr marL="0" indent="0">
              <a:buNone/>
            </a:pPr>
            <a:endParaRPr lang="sv-SE" dirty="0" smtClean="0"/>
          </a:p>
          <a:p>
            <a:pPr marL="0" indent="0">
              <a:buNone/>
            </a:pPr>
            <a:endParaRPr lang="sv-SE" dirty="0"/>
          </a:p>
          <a:p>
            <a:pPr marL="0" indent="0">
              <a:buNone/>
            </a:pPr>
            <a:endParaRPr lang="sv-SE" dirty="0" smtClean="0"/>
          </a:p>
          <a:p>
            <a:pPr marL="0" indent="0">
              <a:buNone/>
            </a:pPr>
            <a:endParaRPr lang="sv-SE" dirty="0"/>
          </a:p>
          <a:p>
            <a:endParaRPr lang="sv-SE" dirty="0"/>
          </a:p>
        </p:txBody>
      </p:sp>
      <p:pic>
        <p:nvPicPr>
          <p:cNvPr id="5" name="Picture 68"/>
          <p:cNvPicPr>
            <a:picLocks noChangeAspect="1" noChangeArrowheads="1"/>
          </p:cNvPicPr>
          <p:nvPr/>
        </p:nvPicPr>
        <p:blipFill rotWithShape="1">
          <a:blip r:embed="rId3">
            <a:extLst>
              <a:ext uri="{28A0092B-C50C-407E-A947-70E740481C1C}">
                <a14:useLocalDpi xmlns:a14="http://schemas.microsoft.com/office/drawing/2010/main" val="0"/>
              </a:ext>
            </a:extLst>
          </a:blip>
          <a:srcRect l="20540" t="31832" b="30583"/>
          <a:stretch/>
        </p:blipFill>
        <p:spPr bwMode="auto">
          <a:xfrm>
            <a:off x="4175120" y="1314539"/>
            <a:ext cx="4968880" cy="21824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7" name="Rak pilkoppling 6"/>
          <p:cNvCxnSpPr/>
          <p:nvPr/>
        </p:nvCxnSpPr>
        <p:spPr>
          <a:xfrm>
            <a:off x="3916392" y="2139351"/>
            <a:ext cx="957533" cy="18978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1685219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text 2"/>
          <p:cNvSpPr>
            <a:spLocks noGrp="1"/>
          </p:cNvSpPr>
          <p:nvPr>
            <p:ph type="body" sz="quarter" idx="12"/>
          </p:nvPr>
        </p:nvSpPr>
        <p:spPr>
          <a:xfrm>
            <a:off x="0" y="1652737"/>
            <a:ext cx="9144000" cy="1890563"/>
          </a:xfrm>
        </p:spPr>
        <p:txBody>
          <a:bodyPr/>
          <a:lstStyle/>
          <a:p>
            <a:r>
              <a:rPr lang="sv-SE" dirty="0" smtClean="0"/>
              <a:t>Om det ÄNDÅ inte blir bättre?</a:t>
            </a:r>
          </a:p>
          <a:p>
            <a:endParaRPr lang="sv-SE" dirty="0"/>
          </a:p>
        </p:txBody>
      </p:sp>
    </p:spTree>
    <p:extLst>
      <p:ext uri="{BB962C8B-B14F-4D97-AF65-F5344CB8AC3E}">
        <p14:creationId xmlns:p14="http://schemas.microsoft.com/office/powerpoint/2010/main" val="34786800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Platshållare för text 13"/>
          <p:cNvSpPr>
            <a:spLocks noGrp="1"/>
          </p:cNvSpPr>
          <p:nvPr>
            <p:ph type="body" sz="quarter" idx="14"/>
          </p:nvPr>
        </p:nvSpPr>
        <p:spPr/>
        <p:txBody>
          <a:bodyPr/>
          <a:lstStyle/>
          <a:p>
            <a:endParaRPr lang="sv-SE"/>
          </a:p>
        </p:txBody>
      </p:sp>
      <p:sp>
        <p:nvSpPr>
          <p:cNvPr id="16" name="Platshållare för text 15"/>
          <p:cNvSpPr>
            <a:spLocks noGrp="1"/>
          </p:cNvSpPr>
          <p:nvPr>
            <p:ph type="body" sz="quarter" idx="17"/>
          </p:nvPr>
        </p:nvSpPr>
        <p:spPr/>
        <p:txBody>
          <a:bodyPr/>
          <a:lstStyle/>
          <a:p>
            <a:endParaRPr lang="sv-SE"/>
          </a:p>
        </p:txBody>
      </p:sp>
      <p:pic>
        <p:nvPicPr>
          <p:cNvPr id="12" name="Bildobjekt 11"/>
          <p:cNvPicPr>
            <a:picLocks noChangeAspect="1"/>
          </p:cNvPicPr>
          <p:nvPr/>
        </p:nvPicPr>
        <p:blipFill rotWithShape="1">
          <a:blip r:embed="rId3"/>
          <a:srcRect b="28168"/>
          <a:stretch/>
        </p:blipFill>
        <p:spPr>
          <a:xfrm>
            <a:off x="919157" y="1437694"/>
            <a:ext cx="5401204" cy="249083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7" name="Platshållare för text 2"/>
          <p:cNvSpPr>
            <a:spLocks noGrp="1"/>
          </p:cNvSpPr>
          <p:nvPr>
            <p:ph type="body" sz="quarter" idx="15"/>
          </p:nvPr>
        </p:nvSpPr>
        <p:spPr/>
        <p:txBody>
          <a:bodyPr/>
          <a:lstStyle/>
          <a:p>
            <a:r>
              <a:rPr lang="sv-SE" dirty="0" smtClean="0"/>
              <a:t>Skriftlig anmälan till HR-chefen</a:t>
            </a:r>
            <a:endParaRPr lang="sv-SE" dirty="0"/>
          </a:p>
        </p:txBody>
      </p:sp>
    </p:spTree>
    <p:extLst>
      <p:ext uri="{BB962C8B-B14F-4D97-AF65-F5344CB8AC3E}">
        <p14:creationId xmlns:p14="http://schemas.microsoft.com/office/powerpoint/2010/main" val="64594754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p:cNvSpPr>
            <a:spLocks noGrp="1"/>
          </p:cNvSpPr>
          <p:nvPr>
            <p:ph type="body" sz="quarter" idx="11"/>
          </p:nvPr>
        </p:nvSpPr>
        <p:spPr>
          <a:xfrm>
            <a:off x="0" y="1466320"/>
            <a:ext cx="9144000" cy="348854"/>
          </a:xfrm>
        </p:spPr>
        <p:txBody>
          <a:bodyPr/>
          <a:lstStyle/>
          <a:p>
            <a:r>
              <a:rPr lang="sv-SE" dirty="0" smtClean="0"/>
              <a:t>Ines</a:t>
            </a:r>
          </a:p>
          <a:p>
            <a:endParaRPr lang="sv-SE" dirty="0" smtClean="0"/>
          </a:p>
        </p:txBody>
      </p:sp>
      <p:sp>
        <p:nvSpPr>
          <p:cNvPr id="3" name="Platshållare för text 2"/>
          <p:cNvSpPr>
            <a:spLocks noGrp="1"/>
          </p:cNvSpPr>
          <p:nvPr>
            <p:ph type="body" sz="quarter" idx="12"/>
          </p:nvPr>
        </p:nvSpPr>
        <p:spPr>
          <a:xfrm>
            <a:off x="0" y="463034"/>
            <a:ext cx="9144000" cy="673183"/>
          </a:xfrm>
        </p:spPr>
        <p:txBody>
          <a:bodyPr/>
          <a:lstStyle/>
          <a:p>
            <a:r>
              <a:rPr lang="sv-SE" dirty="0" smtClean="0"/>
              <a:t>Var kan jag läsa mer?</a:t>
            </a:r>
            <a:endParaRPr lang="sv-SE" dirty="0"/>
          </a:p>
        </p:txBody>
      </p:sp>
      <p:pic>
        <p:nvPicPr>
          <p:cNvPr id="4" name="Bildobjekt 3"/>
          <p:cNvPicPr>
            <a:picLocks noChangeAspect="1"/>
          </p:cNvPicPr>
          <p:nvPr/>
        </p:nvPicPr>
        <p:blipFill rotWithShape="1">
          <a:blip r:embed="rId3"/>
          <a:srcRect r="1299"/>
          <a:stretch/>
        </p:blipFill>
        <p:spPr>
          <a:xfrm>
            <a:off x="556797" y="71022"/>
            <a:ext cx="8088823" cy="4989033"/>
          </a:xfrm>
          <a:prstGeom prst="rect">
            <a:avLst/>
          </a:prstGeom>
        </p:spPr>
      </p:pic>
      <p:sp>
        <p:nvSpPr>
          <p:cNvPr id="5" name="Rektangel 4"/>
          <p:cNvSpPr/>
          <p:nvPr/>
        </p:nvSpPr>
        <p:spPr>
          <a:xfrm>
            <a:off x="556797" y="1640747"/>
            <a:ext cx="8088823" cy="285707"/>
          </a:xfrm>
          <a:prstGeom prst="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sv-SE"/>
          </a:p>
        </p:txBody>
      </p:sp>
      <p:sp>
        <p:nvSpPr>
          <p:cNvPr id="6" name="Högerpil 5"/>
          <p:cNvSpPr/>
          <p:nvPr/>
        </p:nvSpPr>
        <p:spPr>
          <a:xfrm>
            <a:off x="167428" y="1694013"/>
            <a:ext cx="284085" cy="186431"/>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pic>
        <p:nvPicPr>
          <p:cNvPr id="7" name="Bildobjekt 6"/>
          <p:cNvPicPr>
            <a:picLocks noChangeAspect="1"/>
          </p:cNvPicPr>
          <p:nvPr/>
        </p:nvPicPr>
        <p:blipFill>
          <a:blip r:embed="rId4"/>
          <a:stretch>
            <a:fillRect/>
          </a:stretch>
        </p:blipFill>
        <p:spPr>
          <a:xfrm>
            <a:off x="6484817" y="2724740"/>
            <a:ext cx="2499385" cy="2339074"/>
          </a:xfrm>
          <a:prstGeom prst="rect">
            <a:avLst/>
          </a:prstGeom>
          <a:ln w="38100" cap="sq">
            <a:solidFill>
              <a:schemeClr val="accent1"/>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847225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p:cNvSpPr>
            <a:spLocks noGrp="1"/>
          </p:cNvSpPr>
          <p:nvPr>
            <p:ph type="body" sz="quarter" idx="14"/>
          </p:nvPr>
        </p:nvSpPr>
        <p:spPr/>
        <p:txBody>
          <a:bodyPr/>
          <a:lstStyle/>
          <a:p>
            <a:endParaRPr lang="sv-SE"/>
          </a:p>
        </p:txBody>
      </p:sp>
      <p:sp>
        <p:nvSpPr>
          <p:cNvPr id="3" name="Platshållare för text 2"/>
          <p:cNvSpPr>
            <a:spLocks noGrp="1"/>
          </p:cNvSpPr>
          <p:nvPr>
            <p:ph type="body" sz="quarter" idx="15"/>
          </p:nvPr>
        </p:nvSpPr>
        <p:spPr/>
        <p:txBody>
          <a:bodyPr/>
          <a:lstStyle/>
          <a:p>
            <a:r>
              <a:rPr lang="sv-SE" dirty="0" smtClean="0"/>
              <a:t>Idag ska vi:</a:t>
            </a:r>
          </a:p>
        </p:txBody>
      </p:sp>
      <p:sp>
        <p:nvSpPr>
          <p:cNvPr id="4" name="Platshållare för text 3"/>
          <p:cNvSpPr>
            <a:spLocks noGrp="1"/>
          </p:cNvSpPr>
          <p:nvPr>
            <p:ph type="body" sz="quarter" idx="18"/>
          </p:nvPr>
        </p:nvSpPr>
        <p:spPr>
          <a:xfrm>
            <a:off x="537140" y="1423358"/>
            <a:ext cx="6435570" cy="2353867"/>
          </a:xfrm>
        </p:spPr>
        <p:txBody>
          <a:bodyPr/>
          <a:lstStyle/>
          <a:p>
            <a:pPr marL="0" indent="0">
              <a:buNone/>
            </a:pPr>
            <a:r>
              <a:rPr lang="sv-SE" dirty="0" smtClean="0"/>
              <a:t>Uppmärksamma </a:t>
            </a:r>
            <a:r>
              <a:rPr lang="sv-SE" dirty="0"/>
              <a:t>kommunens Policy för likabehandling </a:t>
            </a:r>
            <a:r>
              <a:rPr lang="sv-SE" dirty="0" smtClean="0"/>
              <a:t>och </a:t>
            </a:r>
            <a:r>
              <a:rPr lang="sv-SE" dirty="0"/>
              <a:t>mångfald </a:t>
            </a:r>
            <a:r>
              <a:rPr lang="sv-SE" dirty="0" smtClean="0"/>
              <a:t>på jobbet</a:t>
            </a:r>
          </a:p>
          <a:p>
            <a:pPr lvl="1"/>
            <a:r>
              <a:rPr lang="sv-SE" sz="1400" dirty="0" smtClean="0"/>
              <a:t>gå </a:t>
            </a:r>
            <a:r>
              <a:rPr lang="sv-SE" sz="1400" dirty="0"/>
              <a:t>igenom vad kränkande särbehandling </a:t>
            </a:r>
            <a:r>
              <a:rPr lang="sv-SE" sz="1400" dirty="0" smtClean="0"/>
              <a:t>är</a:t>
            </a:r>
          </a:p>
          <a:p>
            <a:pPr lvl="1"/>
            <a:r>
              <a:rPr lang="sv-SE" sz="1400" dirty="0" smtClean="0"/>
              <a:t>hur </a:t>
            </a:r>
            <a:r>
              <a:rPr lang="sv-SE" sz="1400" dirty="0"/>
              <a:t>man gör om man känner sig </a:t>
            </a:r>
            <a:r>
              <a:rPr lang="sv-SE" sz="1400" dirty="0" smtClean="0"/>
              <a:t>utsatt</a:t>
            </a:r>
          </a:p>
          <a:p>
            <a:pPr lvl="1"/>
            <a:r>
              <a:rPr lang="sv-SE" sz="1400" dirty="0" smtClean="0"/>
              <a:t>vad </a:t>
            </a:r>
            <a:r>
              <a:rPr lang="sv-SE" sz="1400" dirty="0"/>
              <a:t>den som står bredvid kan göra </a:t>
            </a:r>
            <a:endParaRPr lang="sv-SE" sz="1400" dirty="0" smtClean="0"/>
          </a:p>
          <a:p>
            <a:pPr lvl="1"/>
            <a:r>
              <a:rPr lang="sv-SE" sz="1400" dirty="0" smtClean="0"/>
              <a:t>vad </a:t>
            </a:r>
            <a:r>
              <a:rPr lang="sv-SE" sz="1400" dirty="0"/>
              <a:t>chefen har för </a:t>
            </a:r>
            <a:r>
              <a:rPr lang="sv-SE" sz="1400" dirty="0" smtClean="0"/>
              <a:t>skyldigheter</a:t>
            </a:r>
            <a:endParaRPr lang="sv-SE" sz="1400" dirty="0"/>
          </a:p>
          <a:p>
            <a:pPr marL="0" indent="0">
              <a:buNone/>
            </a:pPr>
            <a:endParaRPr lang="sv-SE" dirty="0" smtClean="0"/>
          </a:p>
        </p:txBody>
      </p:sp>
    </p:spTree>
    <p:extLst>
      <p:ext uri="{BB962C8B-B14F-4D97-AF65-F5344CB8AC3E}">
        <p14:creationId xmlns:p14="http://schemas.microsoft.com/office/powerpoint/2010/main" val="23530893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text 3"/>
          <p:cNvSpPr>
            <a:spLocks noGrp="1"/>
          </p:cNvSpPr>
          <p:nvPr>
            <p:ph type="body" sz="quarter" idx="14"/>
          </p:nvPr>
        </p:nvSpPr>
        <p:spPr/>
        <p:txBody>
          <a:bodyPr/>
          <a:lstStyle/>
          <a:p>
            <a:endParaRPr lang="sv-SE" dirty="0"/>
          </a:p>
        </p:txBody>
      </p:sp>
      <p:sp>
        <p:nvSpPr>
          <p:cNvPr id="5" name="Platshållare för text 4"/>
          <p:cNvSpPr>
            <a:spLocks noGrp="1"/>
          </p:cNvSpPr>
          <p:nvPr>
            <p:ph type="body" sz="quarter" idx="15"/>
          </p:nvPr>
        </p:nvSpPr>
        <p:spPr/>
        <p:txBody>
          <a:bodyPr/>
          <a:lstStyle/>
          <a:p>
            <a:r>
              <a:rPr lang="sv-SE" dirty="0" smtClean="0"/>
              <a:t>Introduktion till kränkande särbehandling</a:t>
            </a:r>
            <a:endParaRPr lang="sv-SE" dirty="0"/>
          </a:p>
        </p:txBody>
      </p:sp>
      <p:sp>
        <p:nvSpPr>
          <p:cNvPr id="6" name="Platshållare för text 5"/>
          <p:cNvSpPr>
            <a:spLocks noGrp="1"/>
          </p:cNvSpPr>
          <p:nvPr>
            <p:ph type="body" sz="quarter" idx="18"/>
          </p:nvPr>
        </p:nvSpPr>
        <p:spPr>
          <a:xfrm>
            <a:off x="637501" y="2130722"/>
            <a:ext cx="6435570" cy="2204064"/>
          </a:xfrm>
        </p:spPr>
        <p:txBody>
          <a:bodyPr/>
          <a:lstStyle/>
          <a:p>
            <a:pPr marL="0" indent="0">
              <a:buNone/>
            </a:pPr>
            <a:r>
              <a:rPr lang="sv-SE" dirty="0" smtClean="0">
                <a:hlinkClick r:id="rId3"/>
              </a:rPr>
              <a:t>Film och diskussionsfrågor på Suntarbetsliv: Kränkande särbehandling i OSA-kollen</a:t>
            </a:r>
            <a:endParaRPr lang="sv-SE" dirty="0"/>
          </a:p>
        </p:txBody>
      </p:sp>
    </p:spTree>
    <p:extLst>
      <p:ext uri="{BB962C8B-B14F-4D97-AF65-F5344CB8AC3E}">
        <p14:creationId xmlns:p14="http://schemas.microsoft.com/office/powerpoint/2010/main" val="27061758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text 3"/>
          <p:cNvSpPr>
            <a:spLocks noGrp="1"/>
          </p:cNvSpPr>
          <p:nvPr>
            <p:ph type="body" sz="quarter" idx="18"/>
          </p:nvPr>
        </p:nvSpPr>
        <p:spPr>
          <a:xfrm>
            <a:off x="1019175" y="1167890"/>
            <a:ext cx="6981825" cy="2600326"/>
          </a:xfrm>
        </p:spPr>
        <p:txBody>
          <a:bodyPr/>
          <a:lstStyle/>
          <a:p>
            <a:pPr marL="0" indent="0">
              <a:buNone/>
            </a:pPr>
            <a:r>
              <a:rPr lang="sv-SE" sz="1400" dirty="0" smtClean="0"/>
              <a:t>Så här </a:t>
            </a:r>
            <a:r>
              <a:rPr lang="sv-SE" sz="1400" dirty="0"/>
              <a:t>står det i kommunens policy för likabehandling och mångfald på jobbet</a:t>
            </a:r>
            <a:r>
              <a:rPr lang="sv-SE" sz="1400" dirty="0" smtClean="0"/>
              <a:t>:</a:t>
            </a:r>
          </a:p>
          <a:p>
            <a:pPr marL="0" indent="0">
              <a:buNone/>
            </a:pPr>
            <a:endParaRPr lang="sv-SE" sz="800" dirty="0"/>
          </a:p>
          <a:p>
            <a:pPr marL="0" indent="0">
              <a:buNone/>
            </a:pPr>
            <a:r>
              <a:rPr lang="sv-SE" dirty="0"/>
              <a:t>”Alla former av kränkande särbehandling eller mobbning är oacceptabla. Om någon ändå drabbas ska vi erbjuda stöd och agera skyndsamt. Den som anmäler eller deltar i en utredning ska kunna göra det utan att behöva oroa sig för negativa konsekvenser (repressalier</a:t>
            </a:r>
            <a:r>
              <a:rPr lang="sv-SE" dirty="0" smtClean="0"/>
              <a:t>).”</a:t>
            </a:r>
            <a:endParaRPr lang="sv-SE" dirty="0"/>
          </a:p>
          <a:p>
            <a:pPr marL="0" indent="0">
              <a:buNone/>
            </a:pPr>
            <a:endParaRPr lang="sv-SE" dirty="0"/>
          </a:p>
        </p:txBody>
      </p:sp>
      <p:sp>
        <p:nvSpPr>
          <p:cNvPr id="5" name="Platshållare för text 2"/>
          <p:cNvSpPr>
            <a:spLocks noGrp="1"/>
          </p:cNvSpPr>
          <p:nvPr>
            <p:ph type="body" sz="quarter" idx="15"/>
          </p:nvPr>
        </p:nvSpPr>
        <p:spPr>
          <a:xfrm>
            <a:off x="520808" y="368710"/>
            <a:ext cx="6451902" cy="799180"/>
          </a:xfrm>
        </p:spPr>
        <p:txBody>
          <a:bodyPr/>
          <a:lstStyle/>
          <a:p>
            <a:r>
              <a:rPr lang="sv-SE" dirty="0" smtClean="0"/>
              <a:t>Du har rätt att känna dig trygg</a:t>
            </a:r>
            <a:endParaRPr lang="sv-SE" dirty="0"/>
          </a:p>
        </p:txBody>
      </p:sp>
    </p:spTree>
    <p:extLst>
      <p:ext uri="{BB962C8B-B14F-4D97-AF65-F5344CB8AC3E}">
        <p14:creationId xmlns:p14="http://schemas.microsoft.com/office/powerpoint/2010/main" val="148154856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text 2"/>
          <p:cNvSpPr>
            <a:spLocks noGrp="1"/>
          </p:cNvSpPr>
          <p:nvPr>
            <p:ph type="body" sz="quarter" idx="15"/>
          </p:nvPr>
        </p:nvSpPr>
        <p:spPr>
          <a:xfrm>
            <a:off x="520808" y="368710"/>
            <a:ext cx="7556392" cy="799180"/>
          </a:xfrm>
        </p:spPr>
        <p:txBody>
          <a:bodyPr/>
          <a:lstStyle/>
          <a:p>
            <a:r>
              <a:rPr lang="sv-SE" dirty="0" smtClean="0"/>
              <a:t>Vad ÄR kränkande särbehandling?</a:t>
            </a:r>
            <a:endParaRPr lang="sv-SE" dirty="0"/>
          </a:p>
        </p:txBody>
      </p:sp>
      <p:sp>
        <p:nvSpPr>
          <p:cNvPr id="4" name="Platshållare för text 3"/>
          <p:cNvSpPr>
            <a:spLocks noGrp="1"/>
          </p:cNvSpPr>
          <p:nvPr>
            <p:ph type="body" sz="quarter" idx="18"/>
          </p:nvPr>
        </p:nvSpPr>
        <p:spPr>
          <a:xfrm>
            <a:off x="537139" y="1259457"/>
            <a:ext cx="7244785" cy="2626744"/>
          </a:xfrm>
        </p:spPr>
        <p:txBody>
          <a:bodyPr/>
          <a:lstStyle/>
          <a:p>
            <a:pPr marL="0" indent="0">
              <a:buNone/>
            </a:pPr>
            <a:r>
              <a:rPr lang="sv-SE" dirty="0"/>
              <a:t>Kränkande särbehandling är handlingar som riktas mot en eller flera anställda på ett kränkande sätt. </a:t>
            </a:r>
            <a:endParaRPr lang="sv-SE" dirty="0" smtClean="0"/>
          </a:p>
          <a:p>
            <a:r>
              <a:rPr lang="sv-SE" dirty="0" smtClean="0"/>
              <a:t>Mobbning</a:t>
            </a:r>
          </a:p>
          <a:p>
            <a:r>
              <a:rPr lang="sv-SE" dirty="0" smtClean="0"/>
              <a:t>Diskriminering</a:t>
            </a:r>
          </a:p>
          <a:p>
            <a:r>
              <a:rPr lang="sv-SE" dirty="0" smtClean="0"/>
              <a:t>Trakasserier</a:t>
            </a:r>
          </a:p>
          <a:p>
            <a:r>
              <a:rPr lang="sv-SE" dirty="0" smtClean="0"/>
              <a:t>Sexuella trakasserier</a:t>
            </a:r>
          </a:p>
          <a:p>
            <a:r>
              <a:rPr lang="sv-SE" dirty="0" smtClean="0"/>
              <a:t>Repressalier</a:t>
            </a:r>
            <a:endParaRPr lang="sv-SE" dirty="0"/>
          </a:p>
        </p:txBody>
      </p:sp>
      <p:sp>
        <p:nvSpPr>
          <p:cNvPr id="2" name="Ellips 1"/>
          <p:cNvSpPr/>
          <p:nvPr/>
        </p:nvSpPr>
        <p:spPr>
          <a:xfrm>
            <a:off x="4159531" y="1705336"/>
            <a:ext cx="3157268" cy="1544128"/>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sv-SE" sz="2400" dirty="0" smtClean="0"/>
              <a:t>Från chefer eller kollegor</a:t>
            </a:r>
            <a:endParaRPr lang="sv-SE" sz="2400" dirty="0"/>
          </a:p>
        </p:txBody>
      </p:sp>
      <p:sp>
        <p:nvSpPr>
          <p:cNvPr id="5" name="Ellips 4"/>
          <p:cNvSpPr/>
          <p:nvPr/>
        </p:nvSpPr>
        <p:spPr>
          <a:xfrm>
            <a:off x="5867561" y="2835575"/>
            <a:ext cx="2655337" cy="1142193"/>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sv-SE" dirty="0" smtClean="0"/>
              <a:t>Även chefer kan bli utsatta…</a:t>
            </a:r>
            <a:endParaRPr lang="sv-SE" dirty="0"/>
          </a:p>
        </p:txBody>
      </p:sp>
    </p:spTree>
    <p:extLst>
      <p:ext uri="{BB962C8B-B14F-4D97-AF65-F5344CB8AC3E}">
        <p14:creationId xmlns:p14="http://schemas.microsoft.com/office/powerpoint/2010/main" val="90731549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text 2"/>
          <p:cNvSpPr>
            <a:spLocks noGrp="1"/>
          </p:cNvSpPr>
          <p:nvPr>
            <p:ph type="body" sz="quarter" idx="15"/>
          </p:nvPr>
        </p:nvSpPr>
        <p:spPr>
          <a:xfrm>
            <a:off x="520808" y="368710"/>
            <a:ext cx="7556392" cy="799180"/>
          </a:xfrm>
        </p:spPr>
        <p:txBody>
          <a:bodyPr/>
          <a:lstStyle/>
          <a:p>
            <a:r>
              <a:rPr lang="sv-SE" dirty="0" smtClean="0"/>
              <a:t>Vad är INTE kränkande särbehandling?</a:t>
            </a:r>
            <a:endParaRPr lang="sv-SE" dirty="0"/>
          </a:p>
        </p:txBody>
      </p:sp>
      <p:sp>
        <p:nvSpPr>
          <p:cNvPr id="4" name="Platshållare för text 3"/>
          <p:cNvSpPr>
            <a:spLocks noGrp="1"/>
          </p:cNvSpPr>
          <p:nvPr>
            <p:ph type="body" sz="quarter" idx="18"/>
          </p:nvPr>
        </p:nvSpPr>
        <p:spPr>
          <a:xfrm>
            <a:off x="537139" y="1834012"/>
            <a:ext cx="7244785" cy="1819276"/>
          </a:xfrm>
        </p:spPr>
        <p:txBody>
          <a:bodyPr/>
          <a:lstStyle/>
          <a:p>
            <a:pPr marL="0" indent="0">
              <a:buNone/>
            </a:pPr>
            <a:r>
              <a:rPr lang="sv-SE" dirty="0" smtClean="0"/>
              <a:t>Exempel:</a:t>
            </a:r>
          </a:p>
          <a:p>
            <a:r>
              <a:rPr lang="sv-SE" dirty="0" smtClean="0"/>
              <a:t>tillfälliga meningsmotsättningar,</a:t>
            </a:r>
          </a:p>
          <a:p>
            <a:r>
              <a:rPr lang="sv-SE" dirty="0" smtClean="0"/>
              <a:t>konflikter </a:t>
            </a:r>
            <a:r>
              <a:rPr lang="sv-SE" dirty="0"/>
              <a:t>och problem </a:t>
            </a:r>
            <a:r>
              <a:rPr lang="sv-SE" dirty="0" smtClean="0"/>
              <a:t>att samarbeta, </a:t>
            </a:r>
          </a:p>
          <a:p>
            <a:r>
              <a:rPr lang="sv-SE" dirty="0"/>
              <a:t>chef kallar en medarbetare till ett möte för att prata om medarbetarens höga </a:t>
            </a:r>
            <a:r>
              <a:rPr lang="sv-SE" dirty="0" smtClean="0"/>
              <a:t>korttidsjukfrånvaro.</a:t>
            </a:r>
            <a:endParaRPr lang="sv-SE" dirty="0"/>
          </a:p>
          <a:p>
            <a:pPr marL="0" indent="0">
              <a:buNone/>
            </a:pPr>
            <a:endParaRPr lang="sv-SE" dirty="0" smtClean="0"/>
          </a:p>
        </p:txBody>
      </p:sp>
    </p:spTree>
    <p:extLst>
      <p:ext uri="{BB962C8B-B14F-4D97-AF65-F5344CB8AC3E}">
        <p14:creationId xmlns:p14="http://schemas.microsoft.com/office/powerpoint/2010/main" val="1989638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text 2"/>
          <p:cNvSpPr>
            <a:spLocks noGrp="1"/>
          </p:cNvSpPr>
          <p:nvPr>
            <p:ph type="body" sz="quarter" idx="12"/>
          </p:nvPr>
        </p:nvSpPr>
        <p:spPr/>
        <p:txBody>
          <a:bodyPr/>
          <a:lstStyle/>
          <a:p>
            <a:r>
              <a:rPr lang="sv-SE" dirty="0"/>
              <a:t>Vad gör jag som utsatt</a:t>
            </a:r>
            <a:r>
              <a:rPr lang="sv-SE" dirty="0" smtClean="0"/>
              <a:t>?</a:t>
            </a:r>
          </a:p>
          <a:p>
            <a:r>
              <a:rPr lang="sv-SE" dirty="0" smtClean="0"/>
              <a:t>Finns hjälp och stöd?</a:t>
            </a:r>
            <a:endParaRPr lang="sv-SE" dirty="0"/>
          </a:p>
          <a:p>
            <a:endParaRPr lang="sv-SE" dirty="0"/>
          </a:p>
        </p:txBody>
      </p:sp>
    </p:spTree>
    <p:extLst>
      <p:ext uri="{BB962C8B-B14F-4D97-AF65-F5344CB8AC3E}">
        <p14:creationId xmlns:p14="http://schemas.microsoft.com/office/powerpoint/2010/main" val="251003380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text 2"/>
          <p:cNvSpPr>
            <a:spLocks noGrp="1"/>
          </p:cNvSpPr>
          <p:nvPr>
            <p:ph type="body" sz="quarter" idx="15"/>
          </p:nvPr>
        </p:nvSpPr>
        <p:spPr>
          <a:xfrm>
            <a:off x="520808" y="368710"/>
            <a:ext cx="6451902" cy="799180"/>
          </a:xfrm>
        </p:spPr>
        <p:txBody>
          <a:bodyPr/>
          <a:lstStyle/>
          <a:p>
            <a:r>
              <a:rPr lang="sv-SE" dirty="0"/>
              <a:t>Vad gör jag om jag är </a:t>
            </a:r>
            <a:r>
              <a:rPr lang="sv-SE" dirty="0" smtClean="0"/>
              <a:t>utsatt?</a:t>
            </a:r>
            <a:endParaRPr lang="sv-SE" dirty="0"/>
          </a:p>
        </p:txBody>
      </p:sp>
      <p:sp>
        <p:nvSpPr>
          <p:cNvPr id="4" name="Platshållare för text 3"/>
          <p:cNvSpPr>
            <a:spLocks noGrp="1"/>
          </p:cNvSpPr>
          <p:nvPr>
            <p:ph type="body" sz="quarter" idx="18"/>
          </p:nvPr>
        </p:nvSpPr>
        <p:spPr>
          <a:xfrm>
            <a:off x="537140" y="1247776"/>
            <a:ext cx="5215960" cy="2529450"/>
          </a:xfrm>
        </p:spPr>
        <p:txBody>
          <a:bodyPr/>
          <a:lstStyle/>
          <a:p>
            <a:pPr marL="0" indent="0">
              <a:buNone/>
            </a:pPr>
            <a:r>
              <a:rPr lang="sv-SE" dirty="0"/>
              <a:t>Säg ifrån, påpeka att beteendet inte är </a:t>
            </a:r>
            <a:r>
              <a:rPr lang="sv-SE" dirty="0" smtClean="0"/>
              <a:t>okej</a:t>
            </a:r>
          </a:p>
          <a:p>
            <a:pPr marL="0" indent="0">
              <a:buNone/>
            </a:pPr>
            <a:endParaRPr lang="sv-SE" dirty="0" smtClean="0"/>
          </a:p>
          <a:p>
            <a:pPr marL="0" indent="0">
              <a:buNone/>
            </a:pPr>
            <a:endParaRPr lang="sv-SE" dirty="0"/>
          </a:p>
          <a:p>
            <a:pPr marL="0" indent="0">
              <a:buNone/>
            </a:pPr>
            <a:endParaRPr lang="sv-SE" dirty="0" smtClean="0"/>
          </a:p>
          <a:p>
            <a:pPr marL="0" indent="0">
              <a:buNone/>
            </a:pPr>
            <a:endParaRPr lang="sv-SE" dirty="0"/>
          </a:p>
          <a:p>
            <a:pPr marL="0" indent="0">
              <a:buNone/>
            </a:pPr>
            <a:r>
              <a:rPr lang="sv-SE" dirty="0" smtClean="0"/>
              <a:t>Ta </a:t>
            </a:r>
            <a:r>
              <a:rPr lang="sv-SE" dirty="0"/>
              <a:t>det på allvar, skriv </a:t>
            </a:r>
            <a:r>
              <a:rPr lang="sv-SE" dirty="0" smtClean="0"/>
              <a:t>dagbok</a:t>
            </a:r>
          </a:p>
          <a:p>
            <a:pPr marL="0" indent="0">
              <a:buNone/>
            </a:pPr>
            <a:r>
              <a:rPr lang="sv-SE" dirty="0" smtClean="0"/>
              <a:t>Anmäl i KIA</a:t>
            </a:r>
            <a:endParaRPr lang="sv-SE" dirty="0"/>
          </a:p>
          <a:p>
            <a:pPr marL="0" indent="0">
              <a:buNone/>
            </a:pPr>
            <a:endParaRPr lang="sv-SE" b="1" dirty="0"/>
          </a:p>
          <a:p>
            <a:pPr marL="0" indent="0">
              <a:buNone/>
            </a:pPr>
            <a:endParaRPr lang="sv-SE" b="1" dirty="0"/>
          </a:p>
          <a:p>
            <a:pPr marL="0" indent="0">
              <a:buNone/>
            </a:pPr>
            <a:endParaRPr lang="sv-SE" dirty="0"/>
          </a:p>
          <a:p>
            <a:pPr marL="0" indent="0">
              <a:buNone/>
            </a:pPr>
            <a:endParaRPr lang="sv-SE" dirty="0"/>
          </a:p>
        </p:txBody>
      </p:sp>
      <p:pic>
        <p:nvPicPr>
          <p:cNvPr id="5" name="Picture 2" descr="Relaterad bil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57725" y="1759360"/>
            <a:ext cx="4051300" cy="2136950"/>
          </a:xfrm>
          <a:prstGeom prst="rect">
            <a:avLst/>
          </a:prstGeom>
          <a:noFill/>
          <a:extLst>
            <a:ext uri="{909E8E84-426E-40DD-AFC4-6F175D3DCCD1}">
              <a14:hiddenFill xmlns:a14="http://schemas.microsoft.com/office/drawing/2010/main">
                <a:solidFill>
                  <a:srgbClr val="FFFFFF"/>
                </a:solidFill>
              </a14:hiddenFill>
            </a:ext>
          </a:extLst>
        </p:spPr>
      </p:pic>
      <p:sp>
        <p:nvSpPr>
          <p:cNvPr id="2" name="textruta 1"/>
          <p:cNvSpPr txBox="1"/>
          <p:nvPr/>
        </p:nvSpPr>
        <p:spPr>
          <a:xfrm>
            <a:off x="7755147" y="3896310"/>
            <a:ext cx="2329132" cy="215444"/>
          </a:xfrm>
          <a:prstGeom prst="rect">
            <a:avLst/>
          </a:prstGeom>
          <a:noFill/>
        </p:spPr>
        <p:txBody>
          <a:bodyPr wrap="square" rtlCol="0">
            <a:spAutoFit/>
          </a:bodyPr>
          <a:lstStyle/>
          <a:p>
            <a:r>
              <a:rPr lang="sv-SE" sz="800" dirty="0" smtClean="0"/>
              <a:t>Bild: </a:t>
            </a:r>
            <a:r>
              <a:rPr lang="sv-SE" sz="800" dirty="0" err="1" smtClean="0"/>
              <a:t>Logical</a:t>
            </a:r>
            <a:r>
              <a:rPr lang="sv-SE" sz="800" dirty="0" smtClean="0"/>
              <a:t> </a:t>
            </a:r>
            <a:r>
              <a:rPr lang="sv-SE" sz="800" dirty="0" err="1" smtClean="0"/>
              <a:t>Ethics</a:t>
            </a:r>
            <a:endParaRPr lang="sv-SE" sz="800" dirty="0"/>
          </a:p>
        </p:txBody>
      </p:sp>
      <p:sp>
        <p:nvSpPr>
          <p:cNvPr id="6" name="Kommentar i oval 5"/>
          <p:cNvSpPr/>
          <p:nvPr/>
        </p:nvSpPr>
        <p:spPr>
          <a:xfrm>
            <a:off x="219540" y="1715020"/>
            <a:ext cx="4438185" cy="1454193"/>
          </a:xfrm>
          <a:prstGeom prst="wedgeEllipseCallout">
            <a:avLst>
              <a:gd name="adj1" fmla="val 54795"/>
              <a:gd name="adj2" fmla="val 16490"/>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sv-SE" sz="1600" dirty="0" smtClean="0"/>
              <a:t>När ni viskar med varandra och pekar åt mitt håll blir jag osäker och känner mig utanför. Kan ni snälla sluta med det. </a:t>
            </a:r>
            <a:endParaRPr lang="sv-SE" sz="1600" dirty="0"/>
          </a:p>
        </p:txBody>
      </p:sp>
    </p:spTree>
    <p:extLst>
      <p:ext uri="{BB962C8B-B14F-4D97-AF65-F5344CB8AC3E}">
        <p14:creationId xmlns:p14="http://schemas.microsoft.com/office/powerpoint/2010/main" val="1185422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1975" y="273819"/>
            <a:ext cx="4201470" cy="39013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Platshållare för text 2"/>
          <p:cNvSpPr>
            <a:spLocks noGrp="1"/>
          </p:cNvSpPr>
          <p:nvPr>
            <p:ph type="body" sz="quarter" idx="15"/>
          </p:nvPr>
        </p:nvSpPr>
        <p:spPr>
          <a:xfrm>
            <a:off x="520808" y="368710"/>
            <a:ext cx="6451902" cy="799180"/>
          </a:xfrm>
        </p:spPr>
        <p:txBody>
          <a:bodyPr/>
          <a:lstStyle/>
          <a:p>
            <a:r>
              <a:rPr lang="sv-SE" dirty="0" smtClean="0"/>
              <a:t>Om det inte blir bättre?</a:t>
            </a:r>
            <a:endParaRPr lang="sv-SE" dirty="0"/>
          </a:p>
        </p:txBody>
      </p:sp>
      <p:sp>
        <p:nvSpPr>
          <p:cNvPr id="4" name="Platshållare för text 3"/>
          <p:cNvSpPr>
            <a:spLocks noGrp="1"/>
          </p:cNvSpPr>
          <p:nvPr>
            <p:ph type="body" sz="quarter" idx="18"/>
          </p:nvPr>
        </p:nvSpPr>
        <p:spPr>
          <a:xfrm>
            <a:off x="537140" y="1409700"/>
            <a:ext cx="4520635" cy="2367525"/>
          </a:xfrm>
        </p:spPr>
        <p:txBody>
          <a:bodyPr/>
          <a:lstStyle/>
          <a:p>
            <a:pPr marL="0" indent="0">
              <a:buNone/>
            </a:pPr>
            <a:r>
              <a:rPr lang="sv-SE" b="1" dirty="0" smtClean="0"/>
              <a:t>Be om hjälp</a:t>
            </a:r>
          </a:p>
          <a:p>
            <a:r>
              <a:rPr lang="sv-SE" dirty="0" smtClean="0"/>
              <a:t>Chef</a:t>
            </a:r>
          </a:p>
          <a:p>
            <a:r>
              <a:rPr lang="sv-SE" dirty="0" smtClean="0"/>
              <a:t>Kollega</a:t>
            </a:r>
          </a:p>
          <a:p>
            <a:r>
              <a:rPr lang="sv-SE" dirty="0" smtClean="0"/>
              <a:t>Facklig representant/skyddsombud</a:t>
            </a:r>
          </a:p>
          <a:p>
            <a:r>
              <a:rPr lang="sv-SE" dirty="0" smtClean="0"/>
              <a:t>Skriftlig anmälan till HR-chefen </a:t>
            </a:r>
          </a:p>
          <a:p>
            <a:pPr marL="0" indent="0">
              <a:buNone/>
            </a:pPr>
            <a:endParaRPr lang="sv-SE" dirty="0"/>
          </a:p>
        </p:txBody>
      </p:sp>
      <p:sp>
        <p:nvSpPr>
          <p:cNvPr id="6" name="Ellips 5"/>
          <p:cNvSpPr/>
          <p:nvPr/>
        </p:nvSpPr>
        <p:spPr>
          <a:xfrm>
            <a:off x="6187658" y="3510659"/>
            <a:ext cx="926820" cy="448023"/>
          </a:xfrm>
          <a:prstGeom prst="ellipse">
            <a:avLst/>
          </a:prstGeom>
          <a:noFill/>
          <a:ln w="76200"/>
        </p:spPr>
        <p:style>
          <a:lnRef idx="2">
            <a:schemeClr val="accent3"/>
          </a:lnRef>
          <a:fillRef idx="1">
            <a:schemeClr val="lt1"/>
          </a:fillRef>
          <a:effectRef idx="0">
            <a:schemeClr val="accent3"/>
          </a:effectRef>
          <a:fontRef idx="minor">
            <a:schemeClr val="dk1"/>
          </a:fontRef>
        </p:style>
        <p:txBody>
          <a:bodyPr rtlCol="0" anchor="ctr"/>
          <a:lstStyle/>
          <a:p>
            <a:pPr algn="ctr"/>
            <a:endParaRPr lang="sv-SE"/>
          </a:p>
        </p:txBody>
      </p:sp>
    </p:spTree>
    <p:extLst>
      <p:ext uri="{BB962C8B-B14F-4D97-AF65-F5344CB8AC3E}">
        <p14:creationId xmlns:p14="http://schemas.microsoft.com/office/powerpoint/2010/main" val="580745261"/>
      </p:ext>
    </p:extLst>
  </p:cSld>
  <p:clrMapOvr>
    <a:masterClrMapping/>
  </p:clrMapOvr>
  <p:timing>
    <p:tnLst>
      <p:par>
        <p:cTn id="1" dur="indefinite" restart="never" nodeType="tmRoot"/>
      </p:par>
    </p:tnLst>
  </p:timing>
</p:sld>
</file>

<file path=ppt/theme/theme1.xml><?xml version="1.0" encoding="utf-8"?>
<a:theme xmlns:a="http://schemas.openxmlformats.org/drawingml/2006/main" name="Kapitel rö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 klassiskt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9845</TotalTime>
  <Words>5109</Words>
  <Application>Microsoft Office PowerPoint</Application>
  <PresentationFormat>Bildspel på skärmen (16:9)</PresentationFormat>
  <Paragraphs>357</Paragraphs>
  <Slides>17</Slides>
  <Notes>17</Notes>
  <HiddenSlides>0</HiddenSlides>
  <MMClips>0</MMClips>
  <ScaleCrop>false</ScaleCrop>
  <HeadingPairs>
    <vt:vector size="6" baseType="variant">
      <vt:variant>
        <vt:lpstr>Använt teckensnitt</vt:lpstr>
      </vt:variant>
      <vt:variant>
        <vt:i4>2</vt:i4>
      </vt:variant>
      <vt:variant>
        <vt:lpstr>Tema</vt:lpstr>
      </vt:variant>
      <vt:variant>
        <vt:i4>1</vt:i4>
      </vt:variant>
      <vt:variant>
        <vt:lpstr>Bildrubriker</vt:lpstr>
      </vt:variant>
      <vt:variant>
        <vt:i4>17</vt:i4>
      </vt:variant>
    </vt:vector>
  </HeadingPairs>
  <TitlesOfParts>
    <vt:vector size="20" baseType="lpstr">
      <vt:lpstr>Arial</vt:lpstr>
      <vt:lpstr>Calibri</vt:lpstr>
      <vt:lpstr>Kapitel röd</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Daniel Lundvall</dc:creator>
  <cp:lastModifiedBy>Nolin, Jenny</cp:lastModifiedBy>
  <cp:revision>508</cp:revision>
  <cp:lastPrinted>2019-04-17T08:43:59Z</cp:lastPrinted>
  <dcterms:created xsi:type="dcterms:W3CDTF">2015-12-21T10:33:10Z</dcterms:created>
  <dcterms:modified xsi:type="dcterms:W3CDTF">2020-05-29T09:03:50Z</dcterms:modified>
</cp:coreProperties>
</file>