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4"/>
    <p:sldMasterId id="2147483835" r:id="rId5"/>
  </p:sldMasterIdLst>
  <p:notesMasterIdLst>
    <p:notesMasterId r:id="rId21"/>
  </p:notesMasterIdLst>
  <p:handoutMasterIdLst>
    <p:handoutMasterId r:id="rId22"/>
  </p:handoutMasterIdLst>
  <p:sldIdLst>
    <p:sldId id="1374" r:id="rId6"/>
    <p:sldId id="1372" r:id="rId7"/>
    <p:sldId id="1380" r:id="rId8"/>
    <p:sldId id="1379" r:id="rId9"/>
    <p:sldId id="300" r:id="rId10"/>
    <p:sldId id="302" r:id="rId11"/>
    <p:sldId id="301" r:id="rId12"/>
    <p:sldId id="298" r:id="rId13"/>
    <p:sldId id="297" r:id="rId14"/>
    <p:sldId id="296" r:id="rId15"/>
    <p:sldId id="291" r:id="rId16"/>
    <p:sldId id="313" r:id="rId17"/>
    <p:sldId id="1377" r:id="rId18"/>
    <p:sldId id="1378" r:id="rId19"/>
    <p:sldId id="275" r:id="rId20"/>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03" userDrawn="1">
          <p15:clr>
            <a:srgbClr val="A4A3A4"/>
          </p15:clr>
        </p15:guide>
        <p15:guide id="2" orient="horz" pos="594" userDrawn="1">
          <p15:clr>
            <a:srgbClr val="A4A3A4"/>
          </p15:clr>
        </p15:guide>
        <p15:guide id="3" orient="horz" pos="824" userDrawn="1">
          <p15:clr>
            <a:srgbClr val="A4A3A4"/>
          </p15:clr>
        </p15:guide>
        <p15:guide id="4" orient="horz" pos="981" userDrawn="1">
          <p15:clr>
            <a:srgbClr val="A4A3A4"/>
          </p15:clr>
        </p15:guide>
        <p15:guide id="5" pos="6608" userDrawn="1">
          <p15:clr>
            <a:srgbClr val="A4A3A4"/>
          </p15:clr>
        </p15:guide>
        <p15:guide id="6" pos="1072"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B88A6B-82C2-475D-AF76-BCC016739B9C}" v="1" dt="2021-11-24T14:19:39.49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Format med tema 1 - dekorfärg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Ljust format 2 - Dekorfärg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Ljust format 2 - Dekorfärg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2809" autoAdjust="0"/>
  </p:normalViewPr>
  <p:slideViewPr>
    <p:cSldViewPr>
      <p:cViewPr varScale="1">
        <p:scale>
          <a:sx n="42" d="100"/>
          <a:sy n="42" d="100"/>
        </p:scale>
        <p:origin x="1590" y="42"/>
      </p:cViewPr>
      <p:guideLst>
        <p:guide orient="horz" pos="3203"/>
        <p:guide orient="horz" pos="594"/>
        <p:guide orient="horz" pos="824"/>
        <p:guide orient="horz" pos="981"/>
        <p:guide pos="6608"/>
        <p:guide pos="10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3" d="100"/>
          <a:sy n="93" d="100"/>
        </p:scale>
        <p:origin x="-3774"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in Berggren" userId="6ee2a1a2-ec23-4d39-876e-43d9e7d0ad48" providerId="ADAL" clId="{DD177A1E-B201-4DBA-9192-B7C68E4D60CF}"/>
    <pc:docChg chg="custSel addSld delSld modSld">
      <pc:chgData name="Malin Berggren" userId="6ee2a1a2-ec23-4d39-876e-43d9e7d0ad48" providerId="ADAL" clId="{DD177A1E-B201-4DBA-9192-B7C68E4D60CF}" dt="2021-10-21T10:59:46.619" v="162" actId="1035"/>
      <pc:docMkLst>
        <pc:docMk/>
      </pc:docMkLst>
      <pc:sldChg chg="modSp mod">
        <pc:chgData name="Malin Berggren" userId="6ee2a1a2-ec23-4d39-876e-43d9e7d0ad48" providerId="ADAL" clId="{DD177A1E-B201-4DBA-9192-B7C68E4D60CF}" dt="2021-10-21T10:59:46.619" v="162" actId="1035"/>
        <pc:sldMkLst>
          <pc:docMk/>
          <pc:sldMk cId="1156182732" sldId="284"/>
        </pc:sldMkLst>
        <pc:spChg chg="mod">
          <ac:chgData name="Malin Berggren" userId="6ee2a1a2-ec23-4d39-876e-43d9e7d0ad48" providerId="ADAL" clId="{DD177A1E-B201-4DBA-9192-B7C68E4D60CF}" dt="2021-10-21T10:58:41.167" v="75" actId="20577"/>
          <ac:spMkLst>
            <pc:docMk/>
            <pc:sldMk cId="1156182732" sldId="284"/>
            <ac:spMk id="5" creationId="{449B307B-7875-4BF2-B86D-A69D851024E4}"/>
          </ac:spMkLst>
        </pc:spChg>
        <pc:spChg chg="mod">
          <ac:chgData name="Malin Berggren" userId="6ee2a1a2-ec23-4d39-876e-43d9e7d0ad48" providerId="ADAL" clId="{DD177A1E-B201-4DBA-9192-B7C68E4D60CF}" dt="2021-10-21T10:59:23.932" v="157" actId="1076"/>
          <ac:spMkLst>
            <pc:docMk/>
            <pc:sldMk cId="1156182732" sldId="284"/>
            <ac:spMk id="6" creationId="{2E00F38B-6B65-4EBD-A165-AC4FFD1EB74E}"/>
          </ac:spMkLst>
        </pc:spChg>
        <pc:spChg chg="mod">
          <ac:chgData name="Malin Berggren" userId="6ee2a1a2-ec23-4d39-876e-43d9e7d0ad48" providerId="ADAL" clId="{DD177A1E-B201-4DBA-9192-B7C68E4D60CF}" dt="2021-10-21T10:59:04.645" v="150" actId="20577"/>
          <ac:spMkLst>
            <pc:docMk/>
            <pc:sldMk cId="1156182732" sldId="284"/>
            <ac:spMk id="7" creationId="{164C9206-D639-4EEB-B38F-95243277BDED}"/>
          </ac:spMkLst>
        </pc:spChg>
        <pc:spChg chg="mod">
          <ac:chgData name="Malin Berggren" userId="6ee2a1a2-ec23-4d39-876e-43d9e7d0ad48" providerId="ADAL" clId="{DD177A1E-B201-4DBA-9192-B7C68E4D60CF}" dt="2021-10-21T10:59:46.619" v="162" actId="1035"/>
          <ac:spMkLst>
            <pc:docMk/>
            <pc:sldMk cId="1156182732" sldId="284"/>
            <ac:spMk id="8" creationId="{B796E1CC-9393-4FE1-9E7A-0578D2F0C989}"/>
          </ac:spMkLst>
        </pc:spChg>
        <pc:spChg chg="mod">
          <ac:chgData name="Malin Berggren" userId="6ee2a1a2-ec23-4d39-876e-43d9e7d0ad48" providerId="ADAL" clId="{DD177A1E-B201-4DBA-9192-B7C68E4D60CF}" dt="2021-10-21T10:59:10.023" v="153" actId="1038"/>
          <ac:spMkLst>
            <pc:docMk/>
            <pc:sldMk cId="1156182732" sldId="284"/>
            <ac:spMk id="9" creationId="{83B876FC-AF3E-414F-9D06-F72AB66629AF}"/>
          </ac:spMkLst>
        </pc:spChg>
        <pc:spChg chg="mod">
          <ac:chgData name="Malin Berggren" userId="6ee2a1a2-ec23-4d39-876e-43d9e7d0ad48" providerId="ADAL" clId="{DD177A1E-B201-4DBA-9192-B7C68E4D60CF}" dt="2021-10-21T10:57:36.672" v="22" actId="1076"/>
          <ac:spMkLst>
            <pc:docMk/>
            <pc:sldMk cId="1156182732" sldId="284"/>
            <ac:spMk id="10" creationId="{0031E33F-BA2A-49A2-B595-6CB8166B723B}"/>
          </ac:spMkLst>
        </pc:spChg>
      </pc:sldChg>
      <pc:sldChg chg="add modNotesTx">
        <pc:chgData name="Malin Berggren" userId="6ee2a1a2-ec23-4d39-876e-43d9e7d0ad48" providerId="ADAL" clId="{DD177A1E-B201-4DBA-9192-B7C68E4D60CF}" dt="2021-10-21T08:36:36.366" v="14"/>
        <pc:sldMkLst>
          <pc:docMk/>
          <pc:sldMk cId="3568040653" sldId="291"/>
        </pc:sldMkLst>
      </pc:sldChg>
      <pc:sldChg chg="add modNotesTx">
        <pc:chgData name="Malin Berggren" userId="6ee2a1a2-ec23-4d39-876e-43d9e7d0ad48" providerId="ADAL" clId="{DD177A1E-B201-4DBA-9192-B7C68E4D60CF}" dt="2021-10-21T08:35:31.660" v="4"/>
        <pc:sldMkLst>
          <pc:docMk/>
          <pc:sldMk cId="3584165504" sldId="296"/>
        </pc:sldMkLst>
      </pc:sldChg>
      <pc:sldChg chg="add modNotesTx">
        <pc:chgData name="Malin Berggren" userId="6ee2a1a2-ec23-4d39-876e-43d9e7d0ad48" providerId="ADAL" clId="{DD177A1E-B201-4DBA-9192-B7C68E4D60CF}" dt="2021-10-21T08:36:10.712" v="9"/>
        <pc:sldMkLst>
          <pc:docMk/>
          <pc:sldMk cId="433464260" sldId="297"/>
        </pc:sldMkLst>
      </pc:sldChg>
      <pc:sldChg chg="add modNotesTx">
        <pc:chgData name="Malin Berggren" userId="6ee2a1a2-ec23-4d39-876e-43d9e7d0ad48" providerId="ADAL" clId="{DD177A1E-B201-4DBA-9192-B7C68E4D60CF}" dt="2021-10-21T08:35:59.021" v="8"/>
        <pc:sldMkLst>
          <pc:docMk/>
          <pc:sldMk cId="1967499510" sldId="298"/>
        </pc:sldMkLst>
      </pc:sldChg>
      <pc:sldChg chg="add modNotesTx">
        <pc:chgData name="Malin Berggren" userId="6ee2a1a2-ec23-4d39-876e-43d9e7d0ad48" providerId="ADAL" clId="{DD177A1E-B201-4DBA-9192-B7C68E4D60CF}" dt="2021-10-21T08:35:16.109" v="2"/>
        <pc:sldMkLst>
          <pc:docMk/>
          <pc:sldMk cId="2267676915" sldId="300"/>
        </pc:sldMkLst>
      </pc:sldChg>
      <pc:sldChg chg="add modNotesTx">
        <pc:chgData name="Malin Berggren" userId="6ee2a1a2-ec23-4d39-876e-43d9e7d0ad48" providerId="ADAL" clId="{DD177A1E-B201-4DBA-9192-B7C68E4D60CF}" dt="2021-10-21T08:36:52.714" v="17"/>
        <pc:sldMkLst>
          <pc:docMk/>
          <pc:sldMk cId="4268446583" sldId="301"/>
        </pc:sldMkLst>
      </pc:sldChg>
      <pc:sldChg chg="add modNotesTx">
        <pc:chgData name="Malin Berggren" userId="6ee2a1a2-ec23-4d39-876e-43d9e7d0ad48" providerId="ADAL" clId="{DD177A1E-B201-4DBA-9192-B7C68E4D60CF}" dt="2021-10-21T08:36:23.096" v="12"/>
        <pc:sldMkLst>
          <pc:docMk/>
          <pc:sldMk cId="2954339993" sldId="302"/>
        </pc:sldMkLst>
      </pc:sldChg>
      <pc:sldChg chg="add modNotesTx">
        <pc:chgData name="Malin Berggren" userId="6ee2a1a2-ec23-4d39-876e-43d9e7d0ad48" providerId="ADAL" clId="{DD177A1E-B201-4DBA-9192-B7C68E4D60CF}" dt="2021-10-21T08:35:47.387" v="6"/>
        <pc:sldMkLst>
          <pc:docMk/>
          <pc:sldMk cId="4128204432" sldId="313"/>
        </pc:sldMkLst>
      </pc:sldChg>
      <pc:sldChg chg="del">
        <pc:chgData name="Malin Berggren" userId="6ee2a1a2-ec23-4d39-876e-43d9e7d0ad48" providerId="ADAL" clId="{DD177A1E-B201-4DBA-9192-B7C68E4D60CF}" dt="2021-10-21T08:36:41.129" v="15" actId="47"/>
        <pc:sldMkLst>
          <pc:docMk/>
          <pc:sldMk cId="2883708754" sldId="1618"/>
        </pc:sldMkLst>
      </pc:sldChg>
      <pc:sldChg chg="del">
        <pc:chgData name="Malin Berggren" userId="6ee2a1a2-ec23-4d39-876e-43d9e7d0ad48" providerId="ADAL" clId="{DD177A1E-B201-4DBA-9192-B7C68E4D60CF}" dt="2021-10-21T08:35:10.491" v="1" actId="47"/>
        <pc:sldMkLst>
          <pc:docMk/>
          <pc:sldMk cId="61507132" sldId="1619"/>
        </pc:sldMkLst>
      </pc:sldChg>
      <pc:sldChg chg="del">
        <pc:chgData name="Malin Berggren" userId="6ee2a1a2-ec23-4d39-876e-43d9e7d0ad48" providerId="ADAL" clId="{DD177A1E-B201-4DBA-9192-B7C68E4D60CF}" dt="2021-10-21T08:36:28.582" v="13" actId="47"/>
        <pc:sldMkLst>
          <pc:docMk/>
          <pc:sldMk cId="236346661" sldId="1620"/>
        </pc:sldMkLst>
      </pc:sldChg>
      <pc:sldChg chg="del">
        <pc:chgData name="Malin Berggren" userId="6ee2a1a2-ec23-4d39-876e-43d9e7d0ad48" providerId="ADAL" clId="{DD177A1E-B201-4DBA-9192-B7C68E4D60CF}" dt="2021-10-21T08:35:53.585" v="7" actId="47"/>
        <pc:sldMkLst>
          <pc:docMk/>
          <pc:sldMk cId="3308176386" sldId="1621"/>
        </pc:sldMkLst>
      </pc:sldChg>
      <pc:sldChg chg="del">
        <pc:chgData name="Malin Berggren" userId="6ee2a1a2-ec23-4d39-876e-43d9e7d0ad48" providerId="ADAL" clId="{DD177A1E-B201-4DBA-9192-B7C68E4D60CF}" dt="2021-10-21T08:36:48.384" v="16" actId="47"/>
        <pc:sldMkLst>
          <pc:docMk/>
          <pc:sldMk cId="3984805212" sldId="1622"/>
        </pc:sldMkLst>
      </pc:sldChg>
      <pc:sldChg chg="del">
        <pc:chgData name="Malin Berggren" userId="6ee2a1a2-ec23-4d39-876e-43d9e7d0ad48" providerId="ADAL" clId="{DD177A1E-B201-4DBA-9192-B7C68E4D60CF}" dt="2021-10-21T08:35:26.431" v="3" actId="47"/>
        <pc:sldMkLst>
          <pc:docMk/>
          <pc:sldMk cId="282077118" sldId="1623"/>
        </pc:sldMkLst>
      </pc:sldChg>
      <pc:sldChg chg="del">
        <pc:chgData name="Malin Berggren" userId="6ee2a1a2-ec23-4d39-876e-43d9e7d0ad48" providerId="ADAL" clId="{DD177A1E-B201-4DBA-9192-B7C68E4D60CF}" dt="2021-10-21T08:36:12.835" v="10" actId="47"/>
        <pc:sldMkLst>
          <pc:docMk/>
          <pc:sldMk cId="3978137823" sldId="1624"/>
        </pc:sldMkLst>
      </pc:sldChg>
      <pc:sldChg chg="del">
        <pc:chgData name="Malin Berggren" userId="6ee2a1a2-ec23-4d39-876e-43d9e7d0ad48" providerId="ADAL" clId="{DD177A1E-B201-4DBA-9192-B7C68E4D60CF}" dt="2021-10-21T08:35:43.859" v="5" actId="47"/>
        <pc:sldMkLst>
          <pc:docMk/>
          <pc:sldMk cId="1744653828" sldId="1625"/>
        </pc:sldMkLst>
      </pc:sldChg>
    </pc:docChg>
  </pc:docChgLst>
  <pc:docChgLst>
    <pc:chgData name="Malin Berggren" userId="6ee2a1a2-ec23-4d39-876e-43d9e7d0ad48" providerId="ADAL" clId="{16B88A6B-82C2-475D-AF76-BCC016739B9C}"/>
    <pc:docChg chg="addSld delSld modSld">
      <pc:chgData name="Malin Berggren" userId="6ee2a1a2-ec23-4d39-876e-43d9e7d0ad48" providerId="ADAL" clId="{16B88A6B-82C2-475D-AF76-BCC016739B9C}" dt="2021-11-24T14:21:34.847" v="11" actId="1076"/>
      <pc:docMkLst>
        <pc:docMk/>
      </pc:docMkLst>
      <pc:sldChg chg="del">
        <pc:chgData name="Malin Berggren" userId="6ee2a1a2-ec23-4d39-876e-43d9e7d0ad48" providerId="ADAL" clId="{16B88A6B-82C2-475D-AF76-BCC016739B9C}" dt="2021-11-24T14:19:45.904" v="1" actId="47"/>
        <pc:sldMkLst>
          <pc:docMk/>
          <pc:sldMk cId="1156182732" sldId="284"/>
        </pc:sldMkLst>
      </pc:sldChg>
      <pc:sldChg chg="modSp add mod">
        <pc:chgData name="Malin Berggren" userId="6ee2a1a2-ec23-4d39-876e-43d9e7d0ad48" providerId="ADAL" clId="{16B88A6B-82C2-475D-AF76-BCC016739B9C}" dt="2021-11-24T14:21:34.847" v="11" actId="1076"/>
        <pc:sldMkLst>
          <pc:docMk/>
          <pc:sldMk cId="1592932161" sldId="286"/>
        </pc:sldMkLst>
        <pc:picChg chg="mod modCrop">
          <ac:chgData name="Malin Berggren" userId="6ee2a1a2-ec23-4d39-876e-43d9e7d0ad48" providerId="ADAL" clId="{16B88A6B-82C2-475D-AF76-BCC016739B9C}" dt="2021-11-24T14:21:34.847" v="11" actId="1076"/>
          <ac:picMkLst>
            <pc:docMk/>
            <pc:sldMk cId="1592932161" sldId="286"/>
            <ac:picMk id="2" creationId="{4262B6EB-BB96-4F4B-BCB5-373A98EAC55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809F1C1-4838-4E5A-A005-ED95E99A1E1B}" type="datetimeFigureOut">
              <a:rPr lang="sv-SE" smtClean="0"/>
              <a:t>2022-09-22</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1BE18660-3C12-48A7-8FC9-FE583A2A509A}" type="slidenum">
              <a:rPr lang="sv-SE" smtClean="0"/>
              <a:t>‹#›</a:t>
            </a:fld>
            <a:endParaRPr lang="sv-SE"/>
          </a:p>
        </p:txBody>
      </p:sp>
    </p:spTree>
    <p:extLst>
      <p:ext uri="{BB962C8B-B14F-4D97-AF65-F5344CB8AC3E}">
        <p14:creationId xmlns:p14="http://schemas.microsoft.com/office/powerpoint/2010/main" val="1938784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303D6E7-8909-4320-8E3B-6B226CC14C4B}" type="datetimeFigureOut">
              <a:rPr lang="sv-SE" smtClean="0"/>
              <a:t>2022-09-22</a:t>
            </a:fld>
            <a:endParaRPr lang="sv-SE"/>
          </a:p>
        </p:txBody>
      </p:sp>
      <p:sp>
        <p:nvSpPr>
          <p:cNvPr id="5" name="Platshållare för anteckninga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E71B5D58-1387-4385-A7F0-FA6862C94009}" type="slidenum">
              <a:rPr lang="sv-SE" smtClean="0"/>
              <a:t>‹#›</a:t>
            </a:fld>
            <a:endParaRPr lang="sv-SE"/>
          </a:p>
        </p:txBody>
      </p:sp>
      <p:sp>
        <p:nvSpPr>
          <p:cNvPr id="8" name="Platshållare för bildobjekt 7"/>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sv-SE"/>
          </a:p>
        </p:txBody>
      </p:sp>
      <p:sp>
        <p:nvSpPr>
          <p:cNvPr id="9" name="Platshållare för sidhuvud 8"/>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Tree>
    <p:extLst>
      <p:ext uri="{BB962C8B-B14F-4D97-AF65-F5344CB8AC3E}">
        <p14:creationId xmlns:p14="http://schemas.microsoft.com/office/powerpoint/2010/main" val="595692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jC8C2mYTet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untarbetsliv.se/wp-content/uploads/2021/11/Individuellt-friskfaktorhjul.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Den här presentationen kan användas som en grundläggande introduktion i vilka</a:t>
            </a:r>
            <a:r>
              <a:rPr lang="sv-SE" baseline="0" dirty="0" smtClean="0"/>
              <a:t> friskfaktorerna </a:t>
            </a:r>
            <a:r>
              <a:rPr lang="sv-SE" dirty="0" smtClean="0"/>
              <a:t>är. I slutet finns en extra film och bild som är valfri</a:t>
            </a:r>
            <a:r>
              <a:rPr lang="sv-SE" baseline="0" dirty="0" smtClean="0"/>
              <a:t> att använda. </a:t>
            </a:r>
          </a:p>
          <a:p>
            <a:endParaRPr lang="sv-SE" baseline="0" dirty="0" smtClean="0"/>
          </a:p>
          <a:p>
            <a:r>
              <a:rPr lang="sv-SE" baseline="0" dirty="0" smtClean="0"/>
              <a:t>Kontakta din chef om du har frågor om arbetsmiljö och friskfaktorer. Chefer kan kontakta sin HRP för hjälp och stöd i friskfaktorarbetet. </a:t>
            </a:r>
          </a:p>
        </p:txBody>
      </p:sp>
      <p:sp>
        <p:nvSpPr>
          <p:cNvPr id="4" name="Platshållare för bildnummer 3"/>
          <p:cNvSpPr>
            <a:spLocks noGrp="1"/>
          </p:cNvSpPr>
          <p:nvPr>
            <p:ph type="sldNum" sz="quarter" idx="10"/>
          </p:nvPr>
        </p:nvSpPr>
        <p:spPr/>
        <p:txBody>
          <a:bodyPr/>
          <a:lstStyle/>
          <a:p>
            <a:fld id="{E71B5D58-1387-4385-A7F0-FA6862C94009}" type="slidenum">
              <a:rPr lang="sv-SE" smtClean="0"/>
              <a:t>1</a:t>
            </a:fld>
            <a:endParaRPr lang="sv-SE"/>
          </a:p>
        </p:txBody>
      </p:sp>
    </p:spTree>
    <p:extLst>
      <p:ext uri="{BB962C8B-B14F-4D97-AF65-F5344CB8AC3E}">
        <p14:creationId xmlns:p14="http://schemas.microsoft.com/office/powerpoint/2010/main" val="679717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Möjlighet till kompetensutveckling genom utbildning eller intern rörlighet har visat sig vara en extra viktig personalpolitisk faktor hos organisationer med låg sjukfrånvaro. Chefer i friska organisationer efterfrågar och uppmuntrar medarbetares intresse av att utöka sin kompetens. Internt lärande kan organiseras genom </a:t>
            </a:r>
            <a:r>
              <a:rPr lang="sv-SE" sz="1200" kern="1200" dirty="0" err="1">
                <a:solidFill>
                  <a:schemeClr val="tx1"/>
                </a:solidFill>
                <a:effectLst/>
                <a:latin typeface="+mn-lt"/>
                <a:ea typeface="+mn-ea"/>
                <a:cs typeface="+mn-cs"/>
              </a:rPr>
              <a:t>lärpar</a:t>
            </a:r>
            <a:r>
              <a:rPr lang="sv-SE" sz="1200" kern="1200" dirty="0">
                <a:solidFill>
                  <a:schemeClr val="tx1"/>
                </a:solidFill>
                <a:effectLst/>
                <a:latin typeface="+mn-lt"/>
                <a:ea typeface="+mn-ea"/>
                <a:cs typeface="+mn-cs"/>
              </a:rPr>
              <a:t> och </a:t>
            </a:r>
            <a:r>
              <a:rPr lang="sv-SE" sz="1200" kern="1200" dirty="0" err="1">
                <a:solidFill>
                  <a:schemeClr val="tx1"/>
                </a:solidFill>
                <a:effectLst/>
                <a:latin typeface="+mn-lt"/>
                <a:ea typeface="+mn-ea"/>
                <a:cs typeface="+mn-cs"/>
              </a:rPr>
              <a:t>lärgrupper</a:t>
            </a:r>
            <a:r>
              <a:rPr lang="sv-SE" sz="1200" kern="1200" dirty="0">
                <a:solidFill>
                  <a:schemeClr val="tx1"/>
                </a:solidFill>
                <a:effectLst/>
                <a:latin typeface="+mn-lt"/>
                <a:ea typeface="+mn-ea"/>
                <a:cs typeface="+mn-cs"/>
              </a:rPr>
              <a:t>, mentorskap, skuggning, byte av arbetsuppgifter och/eller roll inom organisationen. Arbetsgivarringar genom samarbete med närliggande arbetsgivare kan också vara ett alternativ vid de tillfällen där rollbyte inom organisationen inte är möjligt. </a:t>
            </a:r>
            <a:endParaRPr lang="sv-SE" dirty="0"/>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10</a:t>
            </a:fld>
            <a:endParaRPr lang="sv-SE"/>
          </a:p>
        </p:txBody>
      </p:sp>
    </p:spTree>
    <p:extLst>
      <p:ext uri="{BB962C8B-B14F-4D97-AF65-F5344CB8AC3E}">
        <p14:creationId xmlns:p14="http://schemas.microsoft.com/office/powerpoint/2010/main" val="15700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Organisationer med låg sjukfrånvaro arbetar strukturerat och strategiskt med arbetsmiljöarbetet i den dagliga verksamheten. Genom att införa avstämningar, regelbundet fråga efter goda exempel eller använda pulstavlor för att lyfta frågor som rör arbetsmiljö blir dialogen om arbetsmiljön levande i vardagen. En av de viktigaste delarna för att arbeta strukturerat och strategiskt är att följa upp hur väl de olika åtgärderna fungerar. </a:t>
            </a:r>
          </a:p>
          <a:p>
            <a:endParaRPr lang="sv-SE" dirty="0"/>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11</a:t>
            </a:fld>
            <a:endParaRPr lang="sv-SE"/>
          </a:p>
        </p:txBody>
      </p:sp>
    </p:spTree>
    <p:extLst>
      <p:ext uri="{BB962C8B-B14F-4D97-AF65-F5344CB8AC3E}">
        <p14:creationId xmlns:p14="http://schemas.microsoft.com/office/powerpoint/2010/main" val="674529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 organisationer med låg och stabil sjukfrånvaro finns kunskap om och överblick över sjukstatistiken. Det finns ett öppet samtalsklimat om hälsa och ohälsa. Chefer fångar upp tidiga signaler på ohälsa genom att se, lyssna på och fråga sina medarbetare hur de mår. Verksamheten har ett systematiskt sätt att ta kontakt med sjukskrivna medarbetare. Närmaste chef tar emot sjukanmälan. Det finns tydliga rutiner för när chef eller arbetsledaren ska höra av sig, till exempel genom telefonkontakt. När en medarbetare ska tillbaka i arbete efter en långtidssjukskrivning kan arbetet anpassas genom exempelvis schemaförändringar eller förändring av arbetsuppgifter.</a:t>
            </a:r>
          </a:p>
          <a:p>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12</a:t>
            </a:fld>
            <a:endParaRPr lang="sv-SE"/>
          </a:p>
        </p:txBody>
      </p:sp>
    </p:spTree>
    <p:extLst>
      <p:ext uri="{BB962C8B-B14F-4D97-AF65-F5344CB8AC3E}">
        <p14:creationId xmlns:p14="http://schemas.microsoft.com/office/powerpoint/2010/main" val="513114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tshållare för bildobjekt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Platshållare för anteckninga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v-SE" altLang="sv-SE" b="1" dirty="0" smtClean="0"/>
              <a:t>Visa eventuellt filmen</a:t>
            </a:r>
            <a:r>
              <a:rPr lang="sv-SE" altLang="sv-SE" b="1" baseline="0" dirty="0" smtClean="0"/>
              <a:t> </a:t>
            </a:r>
            <a:r>
              <a:rPr lang="sv-SE" altLang="sv-SE" dirty="0" smtClean="0"/>
              <a:t>om arbetshälsoekonomi med Malin </a:t>
            </a:r>
            <a:r>
              <a:rPr lang="sv-SE" altLang="sv-SE" dirty="0" err="1" smtClean="0"/>
              <a:t>Lohela</a:t>
            </a:r>
            <a:r>
              <a:rPr lang="sv-SE" altLang="sv-SE" dirty="0" smtClean="0"/>
              <a:t> Karlsson, forskare i </a:t>
            </a:r>
            <a:r>
              <a:rPr lang="sv-SE" altLang="sv-SE" dirty="0" smtClean="0">
                <a:solidFill>
                  <a:srgbClr val="4D5156"/>
                </a:solidFill>
                <a:latin typeface="Arial" panose="020B0604020202020204" pitchFamily="34" charset="0"/>
              </a:rPr>
              <a:t>Arbets- och miljömedicin, Uppsala universitet. </a:t>
            </a:r>
            <a:br>
              <a:rPr lang="sv-SE" altLang="sv-SE" dirty="0" smtClean="0">
                <a:solidFill>
                  <a:srgbClr val="4D5156"/>
                </a:solidFill>
                <a:latin typeface="Arial" panose="020B0604020202020204" pitchFamily="34" charset="0"/>
              </a:rPr>
            </a:br>
            <a:endParaRPr lang="sv-SE" altLang="sv-SE"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sv-SE" altLang="sv-SE" dirty="0" smtClean="0"/>
              <a:t>Länk: https://youtu.be/cVhZUy8eX6Q</a:t>
            </a:r>
          </a:p>
          <a:p>
            <a:pPr marL="0" marR="0" lvl="0" indent="0" algn="l" defTabSz="914400" rtl="0" eaLnBrk="1" fontAlgn="auto" latinLnBrk="0" hangingPunct="1">
              <a:lnSpc>
                <a:spcPct val="100000"/>
              </a:lnSpc>
              <a:spcBef>
                <a:spcPct val="0"/>
              </a:spcBef>
              <a:spcAft>
                <a:spcPts val="0"/>
              </a:spcAft>
              <a:buClrTx/>
              <a:buSzTx/>
              <a:buFontTx/>
              <a:buNone/>
              <a:tabLst/>
              <a:defRPr/>
            </a:pPr>
            <a:endParaRPr lang="sv-SE" altLang="sv-SE"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sv-SE" altLang="sv-SE" b="1" dirty="0" smtClean="0"/>
              <a:t>Syfte</a:t>
            </a:r>
            <a:r>
              <a:rPr lang="sv-SE" altLang="sv-SE" b="0" baseline="0" dirty="0" smtClean="0"/>
              <a:t> </a:t>
            </a:r>
            <a:r>
              <a:rPr lang="sv-SE" altLang="sv-SE" dirty="0" smtClean="0"/>
              <a:t>Visa vad organisationen kan vinna på att förbättra arbetsmiljön genom att stärka friskfaktorer</a:t>
            </a:r>
            <a:r>
              <a:rPr lang="sv-SE" altLang="sv-SE" baseline="0" dirty="0" smtClean="0"/>
              <a:t> sambandet mellan god hälsa och god verksamhet. </a:t>
            </a:r>
            <a:r>
              <a:rPr lang="sv-SE" altLang="sv-SE" dirty="0" smtClean="0"/>
              <a:t>God arbetsmiljö är ett medel för att nå verksamhetens mål!</a:t>
            </a:r>
          </a:p>
          <a:p>
            <a:pPr>
              <a:spcBef>
                <a:spcPct val="0"/>
              </a:spcBef>
            </a:pPr>
            <a:endParaRPr lang="sv-SE" altLang="sv-SE" dirty="0" smtClean="0">
              <a:solidFill>
                <a:srgbClr val="4D5156"/>
              </a:solidFill>
              <a:latin typeface="Arial" panose="020B0604020202020204" pitchFamily="34" charset="0"/>
            </a:endParaRPr>
          </a:p>
          <a:p>
            <a:pPr>
              <a:spcBef>
                <a:spcPct val="0"/>
              </a:spcBef>
            </a:pPr>
            <a:r>
              <a:rPr lang="sv-SE" altLang="sv-SE" b="1" dirty="0" smtClean="0">
                <a:solidFill>
                  <a:srgbClr val="4D5156"/>
                </a:solidFill>
                <a:latin typeface="Arial" panose="020B0604020202020204" pitchFamily="34" charset="0"/>
              </a:rPr>
              <a:t>Eventuellt</a:t>
            </a:r>
            <a:r>
              <a:rPr lang="sv-SE" altLang="sv-SE" dirty="0" smtClean="0">
                <a:solidFill>
                  <a:srgbClr val="4D5156"/>
                </a:solidFill>
                <a:latin typeface="Arial" panose="020B0604020202020204" pitchFamily="34" charset="0"/>
              </a:rPr>
              <a:t>:</a:t>
            </a:r>
            <a:r>
              <a:rPr lang="sv-SE" altLang="sv-SE" baseline="0" dirty="0" smtClean="0">
                <a:solidFill>
                  <a:srgbClr val="4D5156"/>
                </a:solidFill>
                <a:latin typeface="Arial" panose="020B0604020202020204" pitchFamily="34" charset="0"/>
              </a:rPr>
              <a:t> </a:t>
            </a:r>
            <a:r>
              <a:rPr lang="sv-SE" altLang="sv-SE" dirty="0" smtClean="0">
                <a:solidFill>
                  <a:srgbClr val="4D5156"/>
                </a:solidFill>
                <a:latin typeface="Arial" panose="020B0604020202020204" pitchFamily="34" charset="0"/>
              </a:rPr>
              <a:t>Visa sedan en egen bild av eller berätta om </a:t>
            </a:r>
            <a:r>
              <a:rPr lang="sv-SE" altLang="sv-SE" dirty="0" smtClean="0"/>
              <a:t>din organisations verksamhetsmål. </a:t>
            </a:r>
            <a:br>
              <a:rPr lang="sv-SE" altLang="sv-SE" dirty="0" smtClean="0"/>
            </a:br>
            <a:endParaRPr lang="sv-SE" altLang="sv-SE" dirty="0" smtClean="0"/>
          </a:p>
          <a:p>
            <a:pPr>
              <a:spcBef>
                <a:spcPct val="0"/>
              </a:spcBef>
            </a:pPr>
            <a:r>
              <a:rPr lang="sv-SE" altLang="sv-SE" dirty="0" smtClean="0"/>
              <a:t/>
            </a:r>
            <a:br>
              <a:rPr lang="sv-SE" altLang="sv-SE" dirty="0" smtClean="0"/>
            </a:br>
            <a:endParaRPr lang="sv-SE" altLang="sv-SE" dirty="0" smtClean="0"/>
          </a:p>
        </p:txBody>
      </p:sp>
      <p:sp>
        <p:nvSpPr>
          <p:cNvPr id="36868" name="Platshållare för bild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256A052-1DD8-4846-B435-AFC1809BA3E2}" type="slidenum">
              <a:rPr lang="sv-SE" altLang="sv-SE">
                <a:solidFill>
                  <a:srgbClr val="000000"/>
                </a:solidFill>
              </a:rPr>
              <a:pPr/>
              <a:t>13</a:t>
            </a:fld>
            <a:endParaRPr lang="sv-SE" altLang="sv-SE">
              <a:solidFill>
                <a:srgbClr val="000000"/>
              </a:solidFill>
            </a:endParaRPr>
          </a:p>
        </p:txBody>
      </p:sp>
    </p:spTree>
    <p:extLst>
      <p:ext uri="{BB962C8B-B14F-4D97-AF65-F5344CB8AC3E}">
        <p14:creationId xmlns:p14="http://schemas.microsoft.com/office/powerpoint/2010/main" val="3298278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latshållare för bildobjekt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Platshållare för anteckninga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v-SE" altLang="sv-SE" b="1" dirty="0" smtClean="0"/>
              <a:t>Visa</a:t>
            </a:r>
            <a:r>
              <a:rPr lang="sv-SE" altLang="sv-SE" b="1" baseline="0" dirty="0" smtClean="0"/>
              <a:t> eventuellt den här bilden som visar </a:t>
            </a:r>
            <a:r>
              <a:rPr lang="sv-SE" altLang="sv-SE" b="0" baseline="0" dirty="0" smtClean="0"/>
              <a:t>att friskfaktorarbetet finns på alla nivåer i organisationen. Vi kallar det för friskfaktorkedjan, den måste hålla ihop hela vägen.</a:t>
            </a:r>
            <a:endParaRPr lang="sv-SE" altLang="sv-SE" b="1" baseline="0" dirty="0" smtClean="0"/>
          </a:p>
          <a:p>
            <a:pPr>
              <a:spcBef>
                <a:spcPct val="0"/>
              </a:spcBef>
            </a:pPr>
            <a:endParaRPr lang="sv-SE" altLang="sv-SE" dirty="0" smtClean="0"/>
          </a:p>
          <a:p>
            <a:pPr>
              <a:spcBef>
                <a:spcPct val="0"/>
              </a:spcBef>
            </a:pPr>
            <a:r>
              <a:rPr lang="sv-SE" altLang="sv-SE" dirty="0" smtClean="0"/>
              <a:t>Rita upp organisationens olika systemnivåer och för en dialog om: </a:t>
            </a:r>
            <a:br>
              <a:rPr lang="sv-SE" altLang="sv-SE" dirty="0" smtClean="0"/>
            </a:br>
            <a:r>
              <a:rPr lang="sv-SE" altLang="sv-SE" dirty="0" smtClean="0"/>
              <a:t>• Hur starka friskfaktorer tillkommer av systematiskt arbete på alla nivåer. </a:t>
            </a:r>
          </a:p>
          <a:p>
            <a:pPr>
              <a:spcBef>
                <a:spcPct val="0"/>
              </a:spcBef>
            </a:pPr>
            <a:r>
              <a:rPr lang="sv-SE" altLang="sv-SE" dirty="0" smtClean="0"/>
              <a:t>• Att det är viktigt att friskfaktorerna finns med i alla styrdokument. </a:t>
            </a:r>
          </a:p>
          <a:p>
            <a:pPr>
              <a:spcBef>
                <a:spcPct val="0"/>
              </a:spcBef>
            </a:pPr>
            <a:r>
              <a:rPr lang="sv-SE" altLang="sv-SE" dirty="0" smtClean="0"/>
              <a:t>• Att systemnivåer styr, leder och agerar efter styrdokumenten och stärker de aktiviteter och beteenden som leder mot starka friskfaktorer. </a:t>
            </a:r>
          </a:p>
          <a:p>
            <a:pPr>
              <a:spcBef>
                <a:spcPct val="0"/>
              </a:spcBef>
            </a:pPr>
            <a:r>
              <a:rPr lang="sv-SE" altLang="sv-SE" dirty="0" smtClean="0"/>
              <a:t>• Att arbetet med friskfaktorer ska följas upp och flödar uppåt och nedåt i organisationen. </a:t>
            </a:r>
          </a:p>
          <a:p>
            <a:pPr>
              <a:spcBef>
                <a:spcPct val="0"/>
              </a:spcBef>
            </a:pPr>
            <a:r>
              <a:rPr lang="sv-SE" altLang="sv-SE" dirty="0" smtClean="0"/>
              <a:t>• Vad just den här gruppen kan bidra med i friskfaktorkedjan. </a:t>
            </a:r>
          </a:p>
          <a:p>
            <a:pPr>
              <a:spcBef>
                <a:spcPct val="0"/>
              </a:spcBef>
            </a:pPr>
            <a:endParaRPr lang="sv-SE" altLang="sv-SE" dirty="0" smtClean="0"/>
          </a:p>
          <a:p>
            <a:pPr>
              <a:spcBef>
                <a:spcPct val="0"/>
              </a:spcBef>
            </a:pPr>
            <a:r>
              <a:rPr lang="sv-SE" altLang="sv-SE" b="1" dirty="0" smtClean="0"/>
              <a:t>Syfte </a:t>
            </a:r>
            <a:br>
              <a:rPr lang="sv-SE" altLang="sv-SE" b="1" dirty="0" smtClean="0"/>
            </a:br>
            <a:r>
              <a:rPr lang="sv-SE" altLang="sv-SE" dirty="0" smtClean="0"/>
              <a:t>Att belysa hur viktigt det är att arbete med friskfaktorer görs på alla nivåer i organisationen för att bli effektfullt, alla måste dra sitt strå till stacken.</a:t>
            </a:r>
            <a:br>
              <a:rPr lang="sv-SE" altLang="sv-SE" dirty="0" smtClean="0"/>
            </a:br>
            <a:r>
              <a:rPr lang="sv-SE" altLang="sv-SE" dirty="0" smtClean="0"/>
              <a:t/>
            </a:r>
            <a:br>
              <a:rPr lang="sv-SE" altLang="sv-SE" dirty="0" smtClean="0"/>
            </a:br>
            <a:r>
              <a:rPr lang="sv-SE" altLang="sv-SE" dirty="0" smtClean="0"/>
              <a:t/>
            </a:r>
            <a:br>
              <a:rPr lang="sv-SE" altLang="sv-SE" dirty="0" smtClean="0"/>
            </a:br>
            <a:endParaRPr lang="sv-SE" altLang="sv-SE" dirty="0" smtClean="0"/>
          </a:p>
        </p:txBody>
      </p:sp>
      <p:sp>
        <p:nvSpPr>
          <p:cNvPr id="38916" name="Platshållare för bild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9D7A2D14-F696-41A9-95DF-0AE6CF80A9C1}" type="slidenum">
              <a:rPr lang="sv-SE" altLang="sv-SE"/>
              <a:pPr/>
              <a:t>14</a:t>
            </a:fld>
            <a:endParaRPr lang="sv-SE" altLang="sv-SE"/>
          </a:p>
        </p:txBody>
      </p:sp>
    </p:spTree>
    <p:extLst>
      <p:ext uri="{BB962C8B-B14F-4D97-AF65-F5344CB8AC3E}">
        <p14:creationId xmlns:p14="http://schemas.microsoft.com/office/powerpoint/2010/main" val="4272265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Film: Fokusera på det friska</a:t>
            </a:r>
          </a:p>
          <a:p>
            <a:r>
              <a:rPr lang="sv-SE" dirty="0" smtClean="0">
                <a:hlinkClick r:id="rId3"/>
              </a:rPr>
              <a:t>Fokusera på det friska – YouTube</a:t>
            </a:r>
            <a:endParaRPr lang="sv-SE" dirty="0" smtClean="0"/>
          </a:p>
          <a:p>
            <a:r>
              <a:rPr lang="sv-SE" dirty="0" smtClean="0"/>
              <a:t>https://www.youtube.com/watch?v=jC8C2mYTet0</a:t>
            </a:r>
          </a:p>
          <a:p>
            <a:endParaRPr lang="sv-SE" dirty="0"/>
          </a:p>
          <a:p>
            <a:r>
              <a:rPr lang="sv-SE" sz="1200" b="0" i="0" kern="1200" dirty="0" smtClean="0">
                <a:solidFill>
                  <a:schemeClr val="tx1"/>
                </a:solidFill>
                <a:effectLst/>
                <a:latin typeface="+mn-lt"/>
                <a:ea typeface="+mn-ea"/>
                <a:cs typeface="+mn-cs"/>
              </a:rPr>
              <a:t>Framgångsfaktorer för friska arbetsplatser. Ett samtal med Eva Vingård, professor i arbets- och miljömedicin, Uppsala Universitet.</a:t>
            </a:r>
            <a:endParaRPr lang="sv-SE" dirty="0"/>
          </a:p>
        </p:txBody>
      </p:sp>
      <p:sp>
        <p:nvSpPr>
          <p:cNvPr id="4" name="Platshållare för bildnummer 3"/>
          <p:cNvSpPr>
            <a:spLocks noGrp="1"/>
          </p:cNvSpPr>
          <p:nvPr>
            <p:ph type="sldNum" sz="quarter" idx="5"/>
          </p:nvPr>
        </p:nvSpPr>
        <p:spPr/>
        <p:txBody>
          <a:bodyPr/>
          <a:lstStyle/>
          <a:p>
            <a:fld id="{E71B5D58-1387-4385-A7F0-FA6862C94009}" type="slidenum">
              <a:rPr lang="sv-SE" smtClean="0"/>
              <a:t>2</a:t>
            </a:fld>
            <a:endParaRPr lang="sv-SE"/>
          </a:p>
        </p:txBody>
      </p:sp>
    </p:spTree>
    <p:extLst>
      <p:ext uri="{BB962C8B-B14F-4D97-AF65-F5344CB8AC3E}">
        <p14:creationId xmlns:p14="http://schemas.microsoft.com/office/powerpoint/2010/main" val="495607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latshållare för bildobjekt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Platshållare för anteckninga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altLang="sv-SE" b="1" dirty="0" smtClean="0"/>
              <a:t>Friskfaktorvernissage</a:t>
            </a:r>
            <a:br>
              <a:rPr lang="sv-SE" altLang="sv-SE" b="1" dirty="0" smtClean="0"/>
            </a:br>
            <a:r>
              <a:rPr lang="sv-SE" altLang="sv-SE" dirty="0" smtClean="0"/>
              <a:t/>
            </a:r>
            <a:br>
              <a:rPr lang="sv-SE" altLang="sv-SE" dirty="0" smtClean="0"/>
            </a:br>
            <a:r>
              <a:rPr lang="sv-SE" altLang="sv-SE" b="1" dirty="0" smtClean="0"/>
              <a:t>Fysiskt</a:t>
            </a:r>
            <a:br>
              <a:rPr lang="sv-SE" altLang="sv-SE" b="1" dirty="0" smtClean="0"/>
            </a:br>
            <a:r>
              <a:rPr lang="sv-SE" altLang="sv-SE" b="1" dirty="0" smtClean="0"/>
              <a:t>- </a:t>
            </a:r>
            <a:r>
              <a:rPr lang="sv-SE" altLang="sv-SE" dirty="0" smtClean="0"/>
              <a:t>Dela in i mindre grupper 3-5 personer/grupp. </a:t>
            </a:r>
            <a:br>
              <a:rPr lang="sv-SE" altLang="sv-SE" dirty="0" smtClean="0"/>
            </a:br>
            <a:r>
              <a:rPr lang="sv-SE" altLang="sv-SE" dirty="0" smtClean="0"/>
              <a:t>- Dela ut materialet ”Individuella friskfaktorhjul</a:t>
            </a:r>
            <a:r>
              <a:rPr lang="sv-SE" altLang="sv-SE" dirty="0" smtClean="0"/>
              <a:t>” (som du hittar </a:t>
            </a:r>
            <a:r>
              <a:rPr lang="sv-SE" altLang="sv-SE" smtClean="0"/>
              <a:t>på</a:t>
            </a:r>
            <a:r>
              <a:rPr lang="sv-SE" altLang="sv-SE" baseline="0" smtClean="0"/>
              <a:t> denna sida</a:t>
            </a:r>
            <a:r>
              <a:rPr lang="sv-SE" altLang="sv-SE" smtClean="0"/>
              <a:t>) </a:t>
            </a:r>
            <a:r>
              <a:rPr lang="sv-SE" sz="1200" u="sng" kern="1200" smtClean="0">
                <a:solidFill>
                  <a:schemeClr val="tx1"/>
                </a:solidFill>
                <a:effectLst/>
                <a:latin typeface="+mn-lt"/>
                <a:ea typeface="+mn-ea"/>
                <a:cs typeface="+mn-cs"/>
                <a:hlinkClick r:id="rId3"/>
              </a:rPr>
              <a:t>Individuellt-friskfaktorhjul.pdf </a:t>
            </a:r>
            <a:r>
              <a:rPr lang="sv-SE" sz="1200" u="sng" kern="1200" dirty="0" smtClean="0">
                <a:solidFill>
                  <a:schemeClr val="tx1"/>
                </a:solidFill>
                <a:effectLst/>
                <a:latin typeface="+mn-lt"/>
                <a:ea typeface="+mn-ea"/>
                <a:cs typeface="+mn-cs"/>
                <a:hlinkClick r:id="rId3"/>
              </a:rPr>
              <a:t>(</a:t>
            </a:r>
            <a:r>
              <a:rPr lang="sv-SE" sz="1200" u="sng" kern="1200" smtClean="0">
                <a:solidFill>
                  <a:schemeClr val="tx1"/>
                </a:solidFill>
                <a:effectLst/>
                <a:latin typeface="+mn-lt"/>
                <a:ea typeface="+mn-ea"/>
                <a:cs typeface="+mn-cs"/>
                <a:hlinkClick r:id="rId3"/>
              </a:rPr>
              <a:t>suntarbetsliv.se)</a:t>
            </a:r>
            <a:r>
              <a:rPr lang="sv-SE" sz="1200" u="sng" kern="1200" smtClean="0">
                <a:solidFill>
                  <a:schemeClr val="tx1"/>
                </a:solidFill>
                <a:effectLst/>
                <a:latin typeface="+mn-lt"/>
                <a:ea typeface="+mn-ea"/>
                <a:cs typeface="+mn-cs"/>
              </a:rPr>
              <a:t>.</a:t>
            </a:r>
            <a:endParaRPr lang="sv-SE" sz="1200" kern="1200" dirty="0" smtClean="0">
              <a:solidFill>
                <a:schemeClr val="tx1"/>
              </a:solidFill>
              <a:effectLst/>
              <a:latin typeface="+mn-lt"/>
              <a:ea typeface="+mn-ea"/>
              <a:cs typeface="+mn-cs"/>
            </a:endParaRPr>
          </a:p>
          <a:p>
            <a:pPr>
              <a:spcBef>
                <a:spcPct val="0"/>
              </a:spcBef>
            </a:pPr>
            <a:r>
              <a:rPr lang="sv-SE" altLang="sv-SE" dirty="0" smtClean="0"/>
              <a:t> </a:t>
            </a:r>
            <a:r>
              <a:rPr lang="sv-SE" altLang="sv-SE" dirty="0" smtClean="0"/>
              <a:t>som innehåller ett friskfaktorhjul för att den individuella skattningen. I den finns d-</a:t>
            </a:r>
            <a:r>
              <a:rPr lang="sv-SE" altLang="sv-SE" dirty="0" err="1" smtClean="0"/>
              <a:t>efinitionerna</a:t>
            </a:r>
            <a:r>
              <a:rPr lang="sv-SE" altLang="sv-SE" dirty="0" smtClean="0"/>
              <a:t> på alla friskfaktorer och utrymme att anteckna vilka konkreta handlingar och aktiviteter som görs idag för att stärka respektive friskfaktor. </a:t>
            </a:r>
            <a:br>
              <a:rPr lang="sv-SE" altLang="sv-SE" dirty="0" smtClean="0"/>
            </a:br>
            <a:r>
              <a:rPr lang="sv-SE" altLang="sv-SE" dirty="0" smtClean="0"/>
              <a:t>- Grupperna ska sedan gå runt och för varje friskfaktor diskutera och anteckna på blädderblocket samt skatta varje friskfaktor.</a:t>
            </a:r>
            <a:br>
              <a:rPr lang="sv-SE" altLang="sv-SE" dirty="0" smtClean="0"/>
            </a:br>
            <a:r>
              <a:rPr lang="sv-SE" altLang="sv-SE" dirty="0" smtClean="0"/>
              <a:t>- Diskussionsfråga: </a:t>
            </a:r>
            <a:r>
              <a:rPr lang="sv-SE" altLang="sv-SE" b="1" dirty="0" smtClean="0"/>
              <a:t>”Vilka konkreta handlingar och aktiviteter görs idag för att stärka respektive friskfaktor?”</a:t>
            </a:r>
            <a:br>
              <a:rPr lang="sv-SE" altLang="sv-SE" b="1" dirty="0" smtClean="0"/>
            </a:br>
            <a:r>
              <a:rPr lang="sv-SE" altLang="sv-SE" b="1" dirty="0" smtClean="0"/>
              <a:t>- </a:t>
            </a:r>
            <a:r>
              <a:rPr lang="sv-SE" altLang="sv-SE" dirty="0" err="1" smtClean="0"/>
              <a:t>Tidssätt</a:t>
            </a:r>
            <a:r>
              <a:rPr lang="sv-SE" altLang="sv-SE" dirty="0" smtClean="0"/>
              <a:t> och signalera när 30 sek återstår för dem att göra individuell skattning av hur stark de tycker respektive friskfaktor är innan de går till nästa friskfaktor.</a:t>
            </a:r>
            <a:br>
              <a:rPr lang="sv-SE" altLang="sv-SE" dirty="0" smtClean="0"/>
            </a:br>
            <a:r>
              <a:rPr lang="sv-SE" altLang="sv-SE" dirty="0" smtClean="0"/>
              <a:t>- Avsluta vernissagen med att alla för över sin skattning till fysiskt friskfaktorhjul på tavla/blädderblock eller digitalt verktyg till exempel </a:t>
            </a:r>
            <a:r>
              <a:rPr lang="sv-SE" altLang="sv-SE" dirty="0" err="1" smtClean="0"/>
              <a:t>Mentimeter</a:t>
            </a:r>
            <a:r>
              <a:rPr lang="sv-SE" altLang="sv-SE" dirty="0" smtClean="0"/>
              <a:t>, (mentimeter.com). </a:t>
            </a:r>
            <a:br>
              <a:rPr lang="sv-SE" altLang="sv-SE" dirty="0" smtClean="0"/>
            </a:br>
            <a:r>
              <a:rPr lang="sv-SE" altLang="sv-SE" dirty="0" smtClean="0"/>
              <a:t/>
            </a:r>
            <a:br>
              <a:rPr lang="sv-SE" altLang="sv-SE" dirty="0" smtClean="0"/>
            </a:br>
            <a:r>
              <a:rPr lang="sv-SE" altLang="sv-SE" b="1" dirty="0" smtClean="0"/>
              <a:t>Digitalt </a:t>
            </a:r>
            <a:br>
              <a:rPr lang="sv-SE" altLang="sv-SE" b="1" dirty="0" smtClean="0"/>
            </a:br>
            <a:r>
              <a:rPr lang="sv-SE" altLang="sv-SE" dirty="0" smtClean="0"/>
              <a:t>Se instruktioner nästa bild, nr 18.</a:t>
            </a:r>
          </a:p>
          <a:p>
            <a:pPr>
              <a:spcBef>
                <a:spcPct val="0"/>
              </a:spcBef>
            </a:pPr>
            <a:endParaRPr lang="sv-SE" altLang="sv-SE" dirty="0" smtClean="0"/>
          </a:p>
          <a:p>
            <a:pPr>
              <a:spcBef>
                <a:spcPct val="0"/>
              </a:spcBef>
            </a:pPr>
            <a:r>
              <a:rPr lang="sv-SE" altLang="sv-SE" dirty="0" smtClean="0"/>
              <a:t/>
            </a:r>
            <a:br>
              <a:rPr lang="sv-SE" altLang="sv-SE" dirty="0" smtClean="0"/>
            </a:br>
            <a:endParaRPr lang="sv-SE" altLang="sv-SE" dirty="0" smtClean="0"/>
          </a:p>
        </p:txBody>
      </p:sp>
      <p:sp>
        <p:nvSpPr>
          <p:cNvPr id="43012" name="Platshållare för bild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9278CD3-4E29-431A-854B-7870DF3F990E}" type="slidenum">
              <a:rPr lang="sv-SE" altLang="sv-SE"/>
              <a:pPr/>
              <a:t>3</a:t>
            </a:fld>
            <a:endParaRPr lang="sv-SE" altLang="sv-SE"/>
          </a:p>
        </p:txBody>
      </p:sp>
    </p:spTree>
    <p:extLst>
      <p:ext uri="{BB962C8B-B14F-4D97-AF65-F5344CB8AC3E}">
        <p14:creationId xmlns:p14="http://schemas.microsoft.com/office/powerpoint/2010/main" val="387261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latshållare för bildobjekt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Platshållare för anteckninga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v-SE" altLang="sv-SE" dirty="0" smtClean="0"/>
              <a:t>När vi jobbar med friskfaktorer gör</a:t>
            </a:r>
            <a:r>
              <a:rPr lang="sv-SE" altLang="sv-SE" baseline="0" dirty="0" smtClean="0"/>
              <a:t> vi det ur ett förebyggande och främjande perspektiv. Inte efterhjälpande. Och mest på grupp- och organisationsnivå.</a:t>
            </a:r>
            <a:endParaRPr lang="sv-SE" altLang="sv-SE" dirty="0" smtClean="0"/>
          </a:p>
          <a:p>
            <a:pPr>
              <a:spcBef>
                <a:spcPct val="0"/>
              </a:spcBef>
            </a:pPr>
            <a:endParaRPr lang="sv-SE" altLang="sv-SE" dirty="0" smtClean="0"/>
          </a:p>
          <a:p>
            <a:pPr>
              <a:spcBef>
                <a:spcPct val="0"/>
              </a:spcBef>
            </a:pPr>
            <a:r>
              <a:rPr lang="sv-SE" altLang="sv-SE" b="1" dirty="0" smtClean="0"/>
              <a:t>Efterhjälpande/återskapande </a:t>
            </a:r>
            <a:r>
              <a:rPr lang="sv-SE" altLang="sv-SE" dirty="0" smtClean="0"/>
              <a:t>arbete handlar om insatser när något har skett, en skada eller sjukdom. </a:t>
            </a:r>
            <a:br>
              <a:rPr lang="sv-SE" altLang="sv-SE" dirty="0" smtClean="0"/>
            </a:br>
            <a:r>
              <a:rPr lang="sv-SE" altLang="sv-SE" b="1" dirty="0" smtClean="0"/>
              <a:t>Förebyggande</a:t>
            </a:r>
            <a:r>
              <a:rPr lang="sv-SE" altLang="sv-SE" dirty="0" smtClean="0"/>
              <a:t> är det arbete som görs för att eliminera risker och hindra, undvika skada eller sjukdom. </a:t>
            </a:r>
            <a:br>
              <a:rPr lang="sv-SE" altLang="sv-SE" dirty="0" smtClean="0"/>
            </a:br>
            <a:r>
              <a:rPr lang="sv-SE" altLang="sv-SE" b="1" dirty="0" smtClean="0"/>
              <a:t>Främjande</a:t>
            </a:r>
            <a:r>
              <a:rPr lang="sv-SE" altLang="sv-SE" dirty="0" smtClean="0"/>
              <a:t> arbete ställer andra frågor och krav, där handlar det om att se det som främjar hälsa och trivsel. Alltså det som gör att vi mår bra på jobbet. </a:t>
            </a:r>
            <a:br>
              <a:rPr lang="sv-SE" altLang="sv-SE" dirty="0" smtClean="0"/>
            </a:br>
            <a:r>
              <a:rPr lang="sv-SE" altLang="sv-SE" dirty="0" smtClean="0"/>
              <a:t/>
            </a:r>
            <a:br>
              <a:rPr lang="sv-SE" altLang="sv-SE" dirty="0" smtClean="0"/>
            </a:br>
            <a:r>
              <a:rPr lang="sv-SE" altLang="sv-SE" dirty="0" smtClean="0"/>
              <a:t>Många organisationer jobbar mest med efterhjälpande insatser på individnivå – hur ser det ut hos er? </a:t>
            </a:r>
          </a:p>
          <a:p>
            <a:pPr>
              <a:spcBef>
                <a:spcPct val="0"/>
              </a:spcBef>
            </a:pPr>
            <a:endParaRPr lang="sv-SE" altLang="sv-SE" dirty="0" smtClean="0"/>
          </a:p>
          <a:p>
            <a:pPr marL="0" marR="0" lvl="0" indent="0" algn="l" defTabSz="914400" rtl="0" eaLnBrk="1" fontAlgn="auto" latinLnBrk="0" hangingPunct="1">
              <a:lnSpc>
                <a:spcPct val="100000"/>
              </a:lnSpc>
              <a:spcBef>
                <a:spcPct val="0"/>
              </a:spcBef>
              <a:spcAft>
                <a:spcPts val="0"/>
              </a:spcAft>
              <a:buClrTx/>
              <a:buSzTx/>
              <a:buFontTx/>
              <a:buNone/>
              <a:tabLst/>
              <a:defRPr/>
            </a:pPr>
            <a:r>
              <a:rPr lang="sv-SE" altLang="sv-SE" dirty="0" smtClean="0"/>
              <a:t>För </a:t>
            </a:r>
            <a:r>
              <a:rPr lang="sv-SE" altLang="sv-SE" u="sng" dirty="0" smtClean="0"/>
              <a:t>eventuellt</a:t>
            </a:r>
            <a:r>
              <a:rPr lang="sv-SE" altLang="sv-SE" dirty="0" smtClean="0"/>
              <a:t> en dialog om hur ni vill arbeta och styra/leda mot stärkta friskfaktorer</a:t>
            </a:r>
            <a:r>
              <a:rPr lang="sv-SE" altLang="sv-SE" baseline="0" dirty="0" smtClean="0"/>
              <a:t> (lägg i så fall den här bilden efter att ni gått igenom alla friskfaktorer)</a:t>
            </a:r>
            <a:r>
              <a:rPr lang="sv-SE" altLang="sv-SE" dirty="0" smtClean="0"/>
              <a:t/>
            </a:r>
            <a:br>
              <a:rPr lang="sv-SE" altLang="sv-SE" dirty="0" smtClean="0"/>
            </a:br>
            <a:endParaRPr lang="sv-SE" altLang="sv-SE" dirty="0" smtClean="0"/>
          </a:p>
          <a:p>
            <a:pPr>
              <a:spcBef>
                <a:spcPct val="0"/>
              </a:spcBef>
            </a:pPr>
            <a:endParaRPr lang="sv-SE" altLang="sv-SE" dirty="0" smtClean="0"/>
          </a:p>
        </p:txBody>
      </p:sp>
      <p:sp>
        <p:nvSpPr>
          <p:cNvPr id="40964" name="Platshållare för bildnumm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C497621D-4532-41ED-A54B-CF865F41E72E}" type="slidenum">
              <a:rPr lang="sv-SE" altLang="sv-SE"/>
              <a:pPr/>
              <a:t>4</a:t>
            </a:fld>
            <a:endParaRPr lang="sv-SE" altLang="sv-SE"/>
          </a:p>
        </p:txBody>
      </p:sp>
    </p:spTree>
    <p:extLst>
      <p:ext uri="{BB962C8B-B14F-4D97-AF65-F5344CB8AC3E}">
        <p14:creationId xmlns:p14="http://schemas.microsoft.com/office/powerpoint/2010/main" val="326187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När en organisation uppfattas som rättvis och transparent ökar tilliten hos medarbetarna. Det påverkar produktiviteten positivt. För att uppfattas som en rättvis och transparent organisation är det viktigt att ledning och chefer motiverar och står bakom beslut som tas. Även att organisationens styrdokument och riktlinjer efterlevs. När en organisationens ledning och medarbetare är ärlig och lyfter både framgångar och misslyckanden med inställningen att det finns något att lära, ökar transparensen i organisationen. </a:t>
            </a:r>
          </a:p>
        </p:txBody>
      </p:sp>
      <p:sp>
        <p:nvSpPr>
          <p:cNvPr id="4" name="Platshållare för bildnummer 3"/>
          <p:cNvSpPr>
            <a:spLocks noGrp="1"/>
          </p:cNvSpPr>
          <p:nvPr>
            <p:ph type="sldNum" sz="quarter" idx="5"/>
          </p:nvPr>
        </p:nvSpPr>
        <p:spPr/>
        <p:txBody>
          <a:bodyPr/>
          <a:lstStyle/>
          <a:p>
            <a:fld id="{E71B5D58-1387-4385-A7F0-FA6862C94009}" type="slidenum">
              <a:rPr lang="sv-SE" smtClean="0"/>
              <a:t>5</a:t>
            </a:fld>
            <a:endParaRPr lang="sv-SE"/>
          </a:p>
        </p:txBody>
      </p:sp>
    </p:spTree>
    <p:extLst>
      <p:ext uri="{BB962C8B-B14F-4D97-AF65-F5344CB8AC3E}">
        <p14:creationId xmlns:p14="http://schemas.microsoft.com/office/powerpoint/2010/main" val="3094996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 verksamheter med låg sjukfrånvaro sker uppföljning och återkoppling genom direktkontakt. Chefer anstränger sig för att vara tillgängliga. Genom ett närvarande ledarskap kan tillitsfulla relationer utvecklas vilket också gör det möjligt att upptäcka tidiga tecken på ohälsa. Att stödja och visa vägen är extra viktigt i nya grupper eller grupper med nya medarbetare. Att även se och lyfta det som fungerar skapar engagemang på arbetsplatsen och möjlighet att leda mot verksamhetens mål. </a:t>
            </a:r>
          </a:p>
          <a:p>
            <a:endParaRPr lang="sv-SE" dirty="0"/>
          </a:p>
          <a:p>
            <a:endParaRPr lang="sv-SE" dirty="0">
              <a:cs typeface="Calibri"/>
            </a:endParaRPr>
          </a:p>
        </p:txBody>
      </p:sp>
      <p:sp>
        <p:nvSpPr>
          <p:cNvPr id="4" name="Platshållare för bildnummer 3"/>
          <p:cNvSpPr>
            <a:spLocks noGrp="1"/>
          </p:cNvSpPr>
          <p:nvPr>
            <p:ph type="sldNum" sz="quarter" idx="5"/>
          </p:nvPr>
        </p:nvSpPr>
        <p:spPr/>
        <p:txBody>
          <a:bodyPr/>
          <a:lstStyle/>
          <a:p>
            <a:fld id="{E71B5D58-1387-4385-A7F0-FA6862C94009}" type="slidenum">
              <a:rPr lang="sv-SE" smtClean="0"/>
              <a:t>6</a:t>
            </a:fld>
            <a:endParaRPr lang="sv-SE"/>
          </a:p>
        </p:txBody>
      </p:sp>
    </p:spTree>
    <p:extLst>
      <p:ext uri="{BB962C8B-B14F-4D97-AF65-F5344CB8AC3E}">
        <p14:creationId xmlns:p14="http://schemas.microsoft.com/office/powerpoint/2010/main" val="3359812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0" kern="1200" dirty="0">
                <a:solidFill>
                  <a:schemeClr val="tx1"/>
                </a:solidFill>
                <a:effectLst/>
                <a:latin typeface="+mn-lt"/>
                <a:ea typeface="+mn-ea"/>
                <a:cs typeface="+mn-cs"/>
              </a:rPr>
              <a:t>Ett kännetecken på friska organisationer är att det finns en övertygelse om att delaktighet förbättrar verksamheten. Organisationen skapar förutsättningar för medarbetare att vara delaktiga i såväl verksamhetsutvecklingen som kring sin egen arbetssituation. Det sker t ex genom att arbetsgrupper har ansvar för och tar fram förslag i vissa frågor eller att ledning tar in synpunkter från medarbetare vid förändringar i verksamheten”. Det är lika viktigt att det är tydligt i vilka frågor det inte finns möjlighet att vara delaktig i. Ju större möjlighet att påverka medarbetare känner att de har desto mer nöjda är de med sin upplevelse av arbetsplatsens effektivitet. </a:t>
            </a:r>
          </a:p>
        </p:txBody>
      </p:sp>
      <p:sp>
        <p:nvSpPr>
          <p:cNvPr id="4" name="Platshållare för bildnummer 3"/>
          <p:cNvSpPr>
            <a:spLocks noGrp="1"/>
          </p:cNvSpPr>
          <p:nvPr>
            <p:ph type="sldNum" sz="quarter" idx="5"/>
          </p:nvPr>
        </p:nvSpPr>
        <p:spPr/>
        <p:txBody>
          <a:bodyPr/>
          <a:lstStyle/>
          <a:p>
            <a:fld id="{E71B5D58-1387-4385-A7F0-FA6862C94009}" type="slidenum">
              <a:rPr lang="sv-SE" smtClean="0"/>
              <a:t>7</a:t>
            </a:fld>
            <a:endParaRPr lang="sv-SE"/>
          </a:p>
        </p:txBody>
      </p:sp>
    </p:spTree>
    <p:extLst>
      <p:ext uri="{BB962C8B-B14F-4D97-AF65-F5344CB8AC3E}">
        <p14:creationId xmlns:p14="http://schemas.microsoft.com/office/powerpoint/2010/main" val="4196449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I organisationer med låg sjukfrånvaro finns system och strategier för feedback kopplat till verksamhetens mål. Informationen samordnas på varje nivå i organisationen. Det är helt ok att gå in till chefen med en fråga eller ta upp den på fikarasten. </a:t>
            </a:r>
          </a:p>
          <a:p>
            <a:r>
              <a:rPr lang="sv-SE" sz="1200" kern="1200" dirty="0">
                <a:solidFill>
                  <a:schemeClr val="tx1"/>
                </a:solidFill>
                <a:effectLst/>
                <a:latin typeface="+mn-lt"/>
                <a:ea typeface="+mn-ea"/>
                <a:cs typeface="+mn-cs"/>
              </a:rPr>
              <a:t>För att bygga goda arbetsrelationer och effektiv kommunikation är det viktigt att alla delar med sig och gläds åt varandras framgångar. Kunskaper sprids via tvärprofessionella kontakter och grupperingar.  Ett gott kommunikationsklimat får dessutom ofta effekten att förändringar uppfattas mer positivt.</a:t>
            </a:r>
          </a:p>
        </p:txBody>
      </p:sp>
      <p:sp>
        <p:nvSpPr>
          <p:cNvPr id="4" name="Platshållare för bildnummer 3"/>
          <p:cNvSpPr>
            <a:spLocks noGrp="1"/>
          </p:cNvSpPr>
          <p:nvPr>
            <p:ph type="sldNum" sz="quarter" idx="5"/>
          </p:nvPr>
        </p:nvSpPr>
        <p:spPr/>
        <p:txBody>
          <a:bodyPr/>
          <a:lstStyle/>
          <a:p>
            <a:fld id="{E71B5D58-1387-4385-A7F0-FA6862C94009}" type="slidenum">
              <a:rPr lang="sv-SE" smtClean="0"/>
              <a:t>8</a:t>
            </a:fld>
            <a:endParaRPr lang="sv-SE"/>
          </a:p>
        </p:txBody>
      </p:sp>
    </p:spTree>
    <p:extLst>
      <p:ext uri="{BB962C8B-B14F-4D97-AF65-F5344CB8AC3E}">
        <p14:creationId xmlns:p14="http://schemas.microsoft.com/office/powerpoint/2010/main" val="3604419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är arbetsgivarens ansvar att se till att de arbetsuppgifter och befogenheter som tilldelas arbetstagarna inte ger upphov till ohälsosam arbetsbelastning. Det innebär att resurserna ska anpassas till kraven i arbetet.  Arbetsgivaren bör ta hänsyn till tecken och signaler på ohälsosam arbetsbelastning och vidta åtgärder genom att sänka kraven och/eller tillföra resurser. Att minska arbetsmängd, ändra prioriteringsordning, variera arbetsuppgifterna, ge möjlighet till återhämtning, tillämpa andra arbetssätt, öka bemanning eller tillföra kunskaper är exempel på åtgärder som förebygger ohälsosam arbetsbelastning.</a:t>
            </a:r>
          </a:p>
        </p:txBody>
      </p:sp>
      <p:sp>
        <p:nvSpPr>
          <p:cNvPr id="4" name="Platshållare för bildnummer 3"/>
          <p:cNvSpPr>
            <a:spLocks noGrp="1"/>
          </p:cNvSpPr>
          <p:nvPr>
            <p:ph type="sldNum" sz="quarter" idx="5"/>
          </p:nvPr>
        </p:nvSpPr>
        <p:spPr/>
        <p:txBody>
          <a:bodyPr/>
          <a:lstStyle/>
          <a:p>
            <a:fld id="{E71B5D58-1387-4385-A7F0-FA6862C94009}" type="slidenum">
              <a:rPr lang="sv-SE" smtClean="0"/>
              <a:t>9</a:t>
            </a:fld>
            <a:endParaRPr lang="sv-SE"/>
          </a:p>
        </p:txBody>
      </p:sp>
    </p:spTree>
    <p:extLst>
      <p:ext uri="{BB962C8B-B14F-4D97-AF65-F5344CB8AC3E}">
        <p14:creationId xmlns:p14="http://schemas.microsoft.com/office/powerpoint/2010/main" val="1950438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A_startbild hej">
    <p:bg>
      <p:bgRef idx="1001">
        <a:schemeClr val="bg1"/>
      </p:bgRef>
    </p:bg>
    <p:spTree>
      <p:nvGrpSpPr>
        <p:cNvPr id="1" name=""/>
        <p:cNvGrpSpPr/>
        <p:nvPr/>
      </p:nvGrpSpPr>
      <p:grpSpPr>
        <a:xfrm>
          <a:off x="0" y="0"/>
          <a:ext cx="0" cy="0"/>
          <a:chOff x="0" y="0"/>
          <a:chExt cx="0" cy="0"/>
        </a:xfrm>
      </p:grpSpPr>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8868675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Rubrik och tex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9416" y="764704"/>
            <a:ext cx="10513168" cy="720080"/>
          </a:xfrm>
        </p:spPr>
        <p:txBody>
          <a:bodyPr/>
          <a:lstStyle/>
          <a:p>
            <a:r>
              <a:rPr lang="sv-SE"/>
              <a:t>Klicka här för att ändra mall för rubrikformat</a:t>
            </a:r>
            <a:endParaRPr lang="sv-SE" dirty="0"/>
          </a:p>
        </p:txBody>
      </p:sp>
      <p:sp>
        <p:nvSpPr>
          <p:cNvPr id="8" name="Platshållare för text 7"/>
          <p:cNvSpPr>
            <a:spLocks noGrp="1"/>
          </p:cNvSpPr>
          <p:nvPr>
            <p:ph type="body" sz="quarter" idx="13"/>
          </p:nvPr>
        </p:nvSpPr>
        <p:spPr>
          <a:xfrm>
            <a:off x="839416" y="1772816"/>
            <a:ext cx="10513168" cy="3744416"/>
          </a:xfrm>
        </p:spPr>
        <p:txBody>
          <a:bodyPr/>
          <a:lstStyle>
            <a:lvl1pPr marL="0" indent="0">
              <a:buNone/>
              <a:defRPr>
                <a:latin typeface="+mn-lt"/>
              </a:defRPr>
            </a:lvl1pPr>
          </a:lstStyle>
          <a:p>
            <a:pPr lvl="0"/>
            <a:r>
              <a:rPr lang="sv-SE"/>
              <a:t>Redigera format för bakgrundstext</a:t>
            </a:r>
          </a:p>
        </p:txBody>
      </p:sp>
    </p:spTree>
    <p:extLst>
      <p:ext uri="{BB962C8B-B14F-4D97-AF65-F5344CB8AC3E}">
        <p14:creationId xmlns:p14="http://schemas.microsoft.com/office/powerpoint/2010/main" val="3735843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rtsida ej bild">
    <p:spTree>
      <p:nvGrpSpPr>
        <p:cNvPr id="1" name=""/>
        <p:cNvGrpSpPr/>
        <p:nvPr/>
      </p:nvGrpSpPr>
      <p:grpSpPr>
        <a:xfrm>
          <a:off x="0" y="0"/>
          <a:ext cx="0" cy="0"/>
          <a:chOff x="0" y="0"/>
          <a:chExt cx="0" cy="0"/>
        </a:xfrm>
      </p:grpSpPr>
      <p:sp>
        <p:nvSpPr>
          <p:cNvPr id="9" name="Platshållare för text 8"/>
          <p:cNvSpPr>
            <a:spLocks noGrp="1"/>
          </p:cNvSpPr>
          <p:nvPr>
            <p:ph type="body" sz="quarter" idx="11" hasCustomPrompt="1"/>
          </p:nvPr>
        </p:nvSpPr>
        <p:spPr>
          <a:xfrm>
            <a:off x="0" y="3377493"/>
            <a:ext cx="12192000" cy="465139"/>
          </a:xfrm>
          <a:prstGeom prst="rect">
            <a:avLst/>
          </a:prstGeom>
        </p:spPr>
        <p:txBody>
          <a:bodyPr vert="horz"/>
          <a:lstStyle>
            <a:lvl1pPr marL="0" indent="0" algn="ctr">
              <a:buNone/>
              <a:defRPr sz="2133" spc="667" baseline="0">
                <a:latin typeface="Arial"/>
                <a:cs typeface="Arial"/>
              </a:defRPr>
            </a:lvl1pPr>
          </a:lstStyle>
          <a:p>
            <a:pPr lvl="0"/>
            <a:r>
              <a:rPr lang="sv-SE" dirty="0" smtClean="0"/>
              <a:t>ARIAL 16PT</a:t>
            </a:r>
            <a:endParaRPr lang="sv-SE" dirty="0"/>
          </a:p>
        </p:txBody>
      </p:sp>
      <p:sp>
        <p:nvSpPr>
          <p:cNvPr id="12" name="Platshållare för text 10"/>
          <p:cNvSpPr>
            <a:spLocks noGrp="1"/>
          </p:cNvSpPr>
          <p:nvPr>
            <p:ph type="body" sz="quarter" idx="12" hasCustomPrompt="1"/>
          </p:nvPr>
        </p:nvSpPr>
        <p:spPr>
          <a:xfrm>
            <a:off x="0" y="2203650"/>
            <a:ext cx="12192000" cy="897577"/>
          </a:xfrm>
          <a:prstGeom prst="rect">
            <a:avLst/>
          </a:prstGeom>
        </p:spPr>
        <p:txBody>
          <a:bodyPr vert="horz"/>
          <a:lstStyle>
            <a:lvl1pPr marL="0" indent="0" algn="ctr">
              <a:buNone/>
              <a:defRPr sz="6933" baseline="0">
                <a:latin typeface="Arial"/>
                <a:cs typeface="Arial"/>
              </a:defRPr>
            </a:lvl1pPr>
          </a:lstStyle>
          <a:p>
            <a:pPr lvl="0"/>
            <a:r>
              <a:rPr lang="sv-SE" dirty="0" smtClean="0"/>
              <a:t>Rubrik Arial 52pt</a:t>
            </a:r>
            <a:endParaRPr lang="sv-SE"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93" y="268063"/>
            <a:ext cx="11591140" cy="181960"/>
          </a:xfrm>
          <a:prstGeom prst="rect">
            <a:avLst/>
          </a:prstGeom>
        </p:spPr>
      </p:pic>
      <p:pic>
        <p:nvPicPr>
          <p:cNvPr id="8" name="Bildobjekt 7"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893" y="4842117"/>
            <a:ext cx="11591140" cy="2015884"/>
          </a:xfrm>
          <a:prstGeom prst="rect">
            <a:avLst/>
          </a:prstGeom>
        </p:spPr>
      </p:pic>
      <p:sp>
        <p:nvSpPr>
          <p:cNvPr id="2" name="Rektangel 1"/>
          <p:cNvSpPr/>
          <p:nvPr userDrawn="1"/>
        </p:nvSpPr>
        <p:spPr>
          <a:xfrm>
            <a:off x="0" y="6549648"/>
            <a:ext cx="12192000" cy="308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3245468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pic>
        <p:nvPicPr>
          <p:cNvPr id="11" name="Bildobjekt 10"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92" y="2120913"/>
            <a:ext cx="11591139" cy="96617"/>
          </a:xfrm>
          <a:prstGeom prst="rect">
            <a:avLst/>
          </a:prstGeom>
        </p:spPr>
      </p:pic>
      <p:sp>
        <p:nvSpPr>
          <p:cNvPr id="12" name="Platshållare för text 8"/>
          <p:cNvSpPr>
            <a:spLocks noGrp="1"/>
          </p:cNvSpPr>
          <p:nvPr>
            <p:ph type="body" sz="quarter" idx="11" hasCustomPrompt="1"/>
          </p:nvPr>
        </p:nvSpPr>
        <p:spPr>
          <a:xfrm>
            <a:off x="0" y="3790357"/>
            <a:ext cx="12192000" cy="465139"/>
          </a:xfrm>
          <a:prstGeom prst="rect">
            <a:avLst/>
          </a:prstGeom>
        </p:spPr>
        <p:txBody>
          <a:bodyPr vert="horz"/>
          <a:lstStyle>
            <a:lvl1pPr marL="0" indent="0" algn="ctr">
              <a:buNone/>
              <a:defRPr sz="2133" spc="667" baseline="0">
                <a:latin typeface="Arial"/>
                <a:cs typeface="Arial"/>
              </a:defRPr>
            </a:lvl1pPr>
          </a:lstStyle>
          <a:p>
            <a:pPr lvl="0"/>
            <a:r>
              <a:rPr lang="sv-SE" dirty="0" smtClean="0"/>
              <a:t>ARIAL 16PT</a:t>
            </a:r>
            <a:endParaRPr lang="sv-SE" dirty="0"/>
          </a:p>
        </p:txBody>
      </p:sp>
      <p:sp>
        <p:nvSpPr>
          <p:cNvPr id="13" name="Platshållare för text 10"/>
          <p:cNvSpPr>
            <a:spLocks noGrp="1"/>
          </p:cNvSpPr>
          <p:nvPr>
            <p:ph type="body" sz="quarter" idx="12" hasCustomPrompt="1"/>
          </p:nvPr>
        </p:nvSpPr>
        <p:spPr>
          <a:xfrm>
            <a:off x="0" y="2616514"/>
            <a:ext cx="12192000" cy="897577"/>
          </a:xfrm>
          <a:prstGeom prst="rect">
            <a:avLst/>
          </a:prstGeom>
        </p:spPr>
        <p:txBody>
          <a:bodyPr vert="horz"/>
          <a:lstStyle>
            <a:lvl1pPr marL="0" indent="0" algn="ctr">
              <a:buNone/>
              <a:defRPr sz="6933" baseline="0">
                <a:latin typeface="Arial"/>
                <a:cs typeface="Arial"/>
              </a:defRPr>
            </a:lvl1pPr>
          </a:lstStyle>
          <a:p>
            <a:pPr lvl="0"/>
            <a:r>
              <a:rPr lang="sv-SE" dirty="0" smtClean="0"/>
              <a:t>Rubrik Arial 52pt</a:t>
            </a:r>
            <a:endParaRPr lang="sv-SE" dirty="0"/>
          </a:p>
        </p:txBody>
      </p:sp>
      <p:pic>
        <p:nvPicPr>
          <p:cNvPr id="14" name="Bildobjekt 13" descr="ÖSTK_våg_ståe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893" y="4842117"/>
            <a:ext cx="11591140" cy="2015884"/>
          </a:xfrm>
          <a:prstGeom prst="rect">
            <a:avLst/>
          </a:prstGeom>
        </p:spPr>
      </p:pic>
      <p:sp>
        <p:nvSpPr>
          <p:cNvPr id="15" name="Rektangel 14"/>
          <p:cNvSpPr/>
          <p:nvPr userDrawn="1"/>
        </p:nvSpPr>
        <p:spPr>
          <a:xfrm>
            <a:off x="0" y="6549648"/>
            <a:ext cx="12192000" cy="3083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985827606"/>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sida röd">
    <p:spTree>
      <p:nvGrpSpPr>
        <p:cNvPr id="1" name=""/>
        <p:cNvGrpSpPr/>
        <p:nvPr/>
      </p:nvGrpSpPr>
      <p:grpSpPr>
        <a:xfrm>
          <a:off x="0" y="0"/>
          <a:ext cx="0" cy="0"/>
          <a:chOff x="0" y="0"/>
          <a:chExt cx="0" cy="0"/>
        </a:xfrm>
      </p:grpSpPr>
      <p:pic>
        <p:nvPicPr>
          <p:cNvPr id="4" name="Bildobjekt 3"/>
          <p:cNvPicPr>
            <a:picLocks noChangeAspect="1"/>
          </p:cNvPicPr>
          <p:nvPr userDrawn="1"/>
        </p:nvPicPr>
        <p:blipFill>
          <a:blip r:embed="rId2"/>
          <a:stretch>
            <a:fillRect/>
          </a:stretch>
        </p:blipFill>
        <p:spPr>
          <a:xfrm>
            <a:off x="-1" y="0"/>
            <a:ext cx="12197655" cy="6858000"/>
          </a:xfrm>
          <a:prstGeom prst="rect">
            <a:avLst/>
          </a:prstGeom>
        </p:spPr>
      </p:pic>
      <p:sp>
        <p:nvSpPr>
          <p:cNvPr id="9" name="Platshållare för text 8"/>
          <p:cNvSpPr>
            <a:spLocks noGrp="1"/>
          </p:cNvSpPr>
          <p:nvPr>
            <p:ph type="body" sz="quarter" idx="12" hasCustomPrompt="1"/>
          </p:nvPr>
        </p:nvSpPr>
        <p:spPr>
          <a:xfrm>
            <a:off x="0" y="3377493"/>
            <a:ext cx="12192000" cy="465139"/>
          </a:xfrm>
          <a:prstGeom prst="rect">
            <a:avLst/>
          </a:prstGeom>
        </p:spPr>
        <p:txBody>
          <a:bodyPr vert="horz"/>
          <a:lstStyle>
            <a:lvl1pPr marL="0" indent="0" algn="ctr">
              <a:buNone/>
              <a:defRPr sz="2133" spc="667" baseline="0">
                <a:solidFill>
                  <a:srgbClr val="FFFFFF"/>
                </a:solidFill>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3" hasCustomPrompt="1"/>
          </p:nvPr>
        </p:nvSpPr>
        <p:spPr>
          <a:xfrm>
            <a:off x="0" y="2203650"/>
            <a:ext cx="12192000" cy="897577"/>
          </a:xfrm>
          <a:prstGeom prst="rect">
            <a:avLst/>
          </a:prstGeom>
        </p:spPr>
        <p:txBody>
          <a:bodyPr vert="horz"/>
          <a:lstStyle>
            <a:lvl1pPr marL="0" indent="0" algn="ctr">
              <a:buNone/>
              <a:defRPr sz="6933" baseline="0">
                <a:solidFill>
                  <a:srgbClr val="FFFFFF"/>
                </a:solidFill>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2986997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pitelsida gul">
    <p:spTree>
      <p:nvGrpSpPr>
        <p:cNvPr id="1" name=""/>
        <p:cNvGrpSpPr/>
        <p:nvPr/>
      </p:nvGrpSpPr>
      <p:grpSpPr>
        <a:xfrm>
          <a:off x="0" y="0"/>
          <a:ext cx="0" cy="0"/>
          <a:chOff x="0" y="0"/>
          <a:chExt cx="0" cy="0"/>
        </a:xfrm>
      </p:grpSpPr>
      <p:pic>
        <p:nvPicPr>
          <p:cNvPr id="2" name="Bildobjekt 1"/>
          <p:cNvPicPr>
            <a:picLocks noChangeAspect="1"/>
          </p:cNvPicPr>
          <p:nvPr userDrawn="1"/>
        </p:nvPicPr>
        <p:blipFill>
          <a:blip r:embed="rId2"/>
          <a:stretch>
            <a:fillRect/>
          </a:stretch>
        </p:blipFill>
        <p:spPr>
          <a:xfrm>
            <a:off x="-1" y="-1"/>
            <a:ext cx="12252039" cy="6888577"/>
          </a:xfrm>
          <a:prstGeom prst="rect">
            <a:avLst/>
          </a:prstGeom>
        </p:spPr>
      </p:pic>
      <p:sp>
        <p:nvSpPr>
          <p:cNvPr id="9" name="Platshållare för text 8"/>
          <p:cNvSpPr>
            <a:spLocks noGrp="1"/>
          </p:cNvSpPr>
          <p:nvPr>
            <p:ph type="body" sz="quarter" idx="11" hasCustomPrompt="1"/>
          </p:nvPr>
        </p:nvSpPr>
        <p:spPr>
          <a:xfrm>
            <a:off x="0" y="3377493"/>
            <a:ext cx="12192000" cy="465139"/>
          </a:xfrm>
          <a:prstGeom prst="rect">
            <a:avLst/>
          </a:prstGeom>
        </p:spPr>
        <p:txBody>
          <a:bodyPr vert="horz"/>
          <a:lstStyle>
            <a:lvl1pPr marL="0" indent="0" algn="ctr">
              <a:buNone/>
              <a:defRPr sz="2133" spc="667" baseline="0">
                <a:latin typeface="Arial"/>
                <a:cs typeface="Arial"/>
              </a:defRPr>
            </a:lvl1pPr>
          </a:lstStyle>
          <a:p>
            <a:pPr lvl="0"/>
            <a:r>
              <a:rPr lang="sv-SE" dirty="0" smtClean="0"/>
              <a:t>ARIAL 16PT</a:t>
            </a:r>
            <a:endParaRPr lang="sv-SE" dirty="0"/>
          </a:p>
        </p:txBody>
      </p:sp>
      <p:sp>
        <p:nvSpPr>
          <p:cNvPr id="10" name="Platshållare för text 10"/>
          <p:cNvSpPr>
            <a:spLocks noGrp="1"/>
          </p:cNvSpPr>
          <p:nvPr>
            <p:ph type="body" sz="quarter" idx="12" hasCustomPrompt="1"/>
          </p:nvPr>
        </p:nvSpPr>
        <p:spPr>
          <a:xfrm>
            <a:off x="0" y="2203650"/>
            <a:ext cx="12192000" cy="897577"/>
          </a:xfrm>
          <a:prstGeom prst="rect">
            <a:avLst/>
          </a:prstGeom>
        </p:spPr>
        <p:txBody>
          <a:bodyPr vert="horz"/>
          <a:lstStyle>
            <a:lvl1pPr marL="0" indent="0" algn="ctr">
              <a:buNone/>
              <a:defRPr sz="6933" baseline="0">
                <a:latin typeface="Arial"/>
                <a:cs typeface="Arial"/>
              </a:defRPr>
            </a:lvl1pPr>
          </a:lstStyle>
          <a:p>
            <a:pPr lvl="0"/>
            <a:r>
              <a:rPr lang="sv-SE" dirty="0" smtClean="0"/>
              <a:t>Rubrik Arial 52pt</a:t>
            </a:r>
            <a:endParaRPr lang="sv-SE" dirty="0"/>
          </a:p>
        </p:txBody>
      </p:sp>
    </p:spTree>
    <p:extLst>
      <p:ext uri="{BB962C8B-B14F-4D97-AF65-F5344CB8AC3E}">
        <p14:creationId xmlns:p14="http://schemas.microsoft.com/office/powerpoint/2010/main" val="7641862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sida med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726535" y="603605"/>
            <a:ext cx="8570412"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694411" y="947150"/>
            <a:ext cx="8602536"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6" name="Platshållare för text 5"/>
          <p:cNvSpPr>
            <a:spLocks noGrp="1"/>
          </p:cNvSpPr>
          <p:nvPr>
            <p:ph type="body" sz="quarter" idx="18" hasCustomPrompt="1"/>
          </p:nvPr>
        </p:nvSpPr>
        <p:spPr>
          <a:xfrm>
            <a:off x="716187" y="2097548"/>
            <a:ext cx="8580760" cy="2938752"/>
          </a:xfrm>
          <a:prstGeom prst="rect">
            <a:avLst/>
          </a:prstGeom>
        </p:spPr>
        <p:txBody>
          <a:bodyPr vert="horz"/>
          <a:lstStyle>
            <a:lvl1pPr>
              <a:lnSpc>
                <a:spcPct val="120000"/>
              </a:lnSpc>
              <a:buSzPct val="70000"/>
              <a:defRPr sz="24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34756041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sida utan punkter">
    <p:spTree>
      <p:nvGrpSpPr>
        <p:cNvPr id="1" name=""/>
        <p:cNvGrpSpPr/>
        <p:nvPr/>
      </p:nvGrpSpPr>
      <p:grpSpPr>
        <a:xfrm>
          <a:off x="0" y="0"/>
          <a:ext cx="0" cy="0"/>
          <a:chOff x="0" y="0"/>
          <a:chExt cx="0" cy="0"/>
        </a:xfrm>
      </p:grpSpPr>
      <p:sp>
        <p:nvSpPr>
          <p:cNvPr id="10" name="Platshållare för text 7"/>
          <p:cNvSpPr>
            <a:spLocks noGrp="1"/>
          </p:cNvSpPr>
          <p:nvPr>
            <p:ph type="body" sz="quarter" idx="14" hasCustomPrompt="1"/>
          </p:nvPr>
        </p:nvSpPr>
        <p:spPr>
          <a:xfrm>
            <a:off x="726535" y="603605"/>
            <a:ext cx="8570412"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2" name="Platshållare för text 10"/>
          <p:cNvSpPr>
            <a:spLocks noGrp="1"/>
          </p:cNvSpPr>
          <p:nvPr>
            <p:ph type="body" sz="quarter" idx="15" hasCustomPrompt="1"/>
          </p:nvPr>
        </p:nvSpPr>
        <p:spPr>
          <a:xfrm>
            <a:off x="694411" y="947150"/>
            <a:ext cx="8602536"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11" name="Platshållare för text 10"/>
          <p:cNvSpPr>
            <a:spLocks noGrp="1"/>
          </p:cNvSpPr>
          <p:nvPr>
            <p:ph type="body" sz="quarter" idx="17" hasCustomPrompt="1"/>
          </p:nvPr>
        </p:nvSpPr>
        <p:spPr>
          <a:xfrm>
            <a:off x="715613" y="2097549"/>
            <a:ext cx="8581335" cy="2938753"/>
          </a:xfrm>
          <a:prstGeom prst="rect">
            <a:avLst/>
          </a:prstGeom>
        </p:spPr>
        <p:txBody>
          <a:bodyPr vert="horz"/>
          <a:lstStyle>
            <a:lvl1pPr marL="0" indent="0" algn="l">
              <a:buNone/>
              <a:defRPr sz="24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284320605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unktlista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10" name="Platshållare för bild 15"/>
          <p:cNvSpPr>
            <a:spLocks noGrp="1"/>
          </p:cNvSpPr>
          <p:nvPr>
            <p:ph type="pic" sz="quarter" idx="20"/>
          </p:nvPr>
        </p:nvSpPr>
        <p:spPr>
          <a:xfrm>
            <a:off x="7420166" y="1769809"/>
            <a:ext cx="3660397" cy="3491017"/>
          </a:xfrm>
          <a:prstGeom prst="rect">
            <a:avLst/>
          </a:prstGeom>
        </p:spPr>
        <p:txBody>
          <a:bodyPr vert="horz"/>
          <a:lstStyle>
            <a:lvl1pPr marL="0" indent="0" algn="ctr">
              <a:buFontTx/>
              <a:buNone/>
              <a:defRPr sz="2133" i="1">
                <a:solidFill>
                  <a:schemeClr val="bg1">
                    <a:lumMod val="65000"/>
                  </a:schemeClr>
                </a:solidFill>
              </a:defRPr>
            </a:lvl1pPr>
          </a:lstStyle>
          <a:p>
            <a:r>
              <a:rPr lang="sv-SE" smtClean="0"/>
              <a:t>Klicka på ikonen för att lägga till en bild</a:t>
            </a:r>
            <a:endParaRPr lang="sv-SE" dirty="0"/>
          </a:p>
        </p:txBody>
      </p:sp>
      <p:sp>
        <p:nvSpPr>
          <p:cNvPr id="12" name="Platshållare för text 7"/>
          <p:cNvSpPr>
            <a:spLocks noGrp="1"/>
          </p:cNvSpPr>
          <p:nvPr>
            <p:ph type="body" sz="quarter" idx="14" hasCustomPrompt="1"/>
          </p:nvPr>
        </p:nvSpPr>
        <p:spPr>
          <a:xfrm>
            <a:off x="726536" y="603605"/>
            <a:ext cx="6351785"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694410" y="947150"/>
            <a:ext cx="6384815"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sp>
        <p:nvSpPr>
          <p:cNvPr id="20" name="Platshållare för text 5"/>
          <p:cNvSpPr>
            <a:spLocks noGrp="1"/>
          </p:cNvSpPr>
          <p:nvPr>
            <p:ph type="body" sz="quarter" idx="18" hasCustomPrompt="1"/>
          </p:nvPr>
        </p:nvSpPr>
        <p:spPr>
          <a:xfrm>
            <a:off x="716187" y="1769809"/>
            <a:ext cx="6362133" cy="3491017"/>
          </a:xfrm>
          <a:prstGeom prst="rect">
            <a:avLst/>
          </a:prstGeom>
        </p:spPr>
        <p:txBody>
          <a:bodyPr vert="horz"/>
          <a:lstStyle>
            <a:lvl1pPr>
              <a:lnSpc>
                <a:spcPct val="120000"/>
              </a:lnSpc>
              <a:buSzPct val="70000"/>
              <a:defRPr sz="24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18577559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med bild">
    <p:spTree>
      <p:nvGrpSpPr>
        <p:cNvPr id="1" name=""/>
        <p:cNvGrpSpPr/>
        <p:nvPr/>
      </p:nvGrpSpPr>
      <p:grpSpPr>
        <a:xfrm>
          <a:off x="0" y="0"/>
          <a:ext cx="0" cy="0"/>
          <a:chOff x="0" y="0"/>
          <a:chExt cx="0" cy="0"/>
        </a:xfrm>
      </p:grpSpPr>
      <p:pic>
        <p:nvPicPr>
          <p:cNvPr id="9" name="Bildobjekt 8" descr="ÖSTK_våg_liggande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10" name="Platshållare för bild 15"/>
          <p:cNvSpPr>
            <a:spLocks noGrp="1"/>
          </p:cNvSpPr>
          <p:nvPr>
            <p:ph type="pic" sz="quarter" idx="20"/>
          </p:nvPr>
        </p:nvSpPr>
        <p:spPr>
          <a:xfrm>
            <a:off x="7406969" y="1769788"/>
            <a:ext cx="3549684" cy="3491037"/>
          </a:xfrm>
          <a:prstGeom prst="rect">
            <a:avLst/>
          </a:prstGeom>
        </p:spPr>
        <p:txBody>
          <a:bodyPr vert="horz"/>
          <a:lstStyle>
            <a:lvl1pPr marL="0" indent="0" algn="ctr">
              <a:buFontTx/>
              <a:buNone/>
              <a:defRPr sz="2133" i="1">
                <a:solidFill>
                  <a:schemeClr val="bg1">
                    <a:lumMod val="65000"/>
                  </a:schemeClr>
                </a:solidFill>
              </a:defRPr>
            </a:lvl1pPr>
          </a:lstStyle>
          <a:p>
            <a:r>
              <a:rPr lang="sv-SE" smtClean="0"/>
              <a:t>Klicka på ikonen för att lägga till en bild</a:t>
            </a:r>
            <a:endParaRPr lang="sv-SE" dirty="0"/>
          </a:p>
        </p:txBody>
      </p:sp>
      <p:sp>
        <p:nvSpPr>
          <p:cNvPr id="12" name="Platshållare för text 7"/>
          <p:cNvSpPr>
            <a:spLocks noGrp="1"/>
          </p:cNvSpPr>
          <p:nvPr>
            <p:ph type="body" sz="quarter" idx="14" hasCustomPrompt="1"/>
          </p:nvPr>
        </p:nvSpPr>
        <p:spPr>
          <a:xfrm>
            <a:off x="726536" y="603605"/>
            <a:ext cx="6351785"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8" name="Platshållare för text 10"/>
          <p:cNvSpPr>
            <a:spLocks noGrp="1"/>
          </p:cNvSpPr>
          <p:nvPr>
            <p:ph type="body" sz="quarter" idx="15" hasCustomPrompt="1"/>
          </p:nvPr>
        </p:nvSpPr>
        <p:spPr>
          <a:xfrm>
            <a:off x="694410" y="947150"/>
            <a:ext cx="6384815"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sp>
        <p:nvSpPr>
          <p:cNvPr id="7" name="Platshållare för text 10"/>
          <p:cNvSpPr>
            <a:spLocks noGrp="1"/>
          </p:cNvSpPr>
          <p:nvPr>
            <p:ph type="body" sz="quarter" idx="17" hasCustomPrompt="1"/>
          </p:nvPr>
        </p:nvSpPr>
        <p:spPr>
          <a:xfrm>
            <a:off x="715613" y="1769788"/>
            <a:ext cx="6362708" cy="3491037"/>
          </a:xfrm>
          <a:prstGeom prst="rect">
            <a:avLst/>
          </a:prstGeom>
        </p:spPr>
        <p:txBody>
          <a:bodyPr vert="horz"/>
          <a:lstStyle>
            <a:lvl1pPr marL="0" indent="0" algn="l">
              <a:buNone/>
              <a:defRPr sz="24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20166078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gramsida/bildsida med bård">
    <p:spTree>
      <p:nvGrpSpPr>
        <p:cNvPr id="1" name=""/>
        <p:cNvGrpSpPr/>
        <p:nvPr/>
      </p:nvGrpSpPr>
      <p:grpSpPr>
        <a:xfrm>
          <a:off x="0" y="0"/>
          <a:ext cx="0" cy="0"/>
          <a:chOff x="0" y="0"/>
          <a:chExt cx="0" cy="0"/>
        </a:xfrm>
      </p:grpSpPr>
      <p:sp>
        <p:nvSpPr>
          <p:cNvPr id="10" name="Platshållare för bild 15"/>
          <p:cNvSpPr>
            <a:spLocks noGrp="1"/>
          </p:cNvSpPr>
          <p:nvPr>
            <p:ph type="pic" sz="quarter" idx="15"/>
          </p:nvPr>
        </p:nvSpPr>
        <p:spPr>
          <a:xfrm>
            <a:off x="841205" y="2053850"/>
            <a:ext cx="10520516" cy="4481599"/>
          </a:xfrm>
          <a:prstGeom prst="rect">
            <a:avLst/>
          </a:prstGeom>
        </p:spPr>
        <p:txBody>
          <a:bodyPr vert="horz"/>
          <a:lstStyle>
            <a:lvl1pPr marL="0" indent="0" algn="ctr">
              <a:buFontTx/>
              <a:buNone/>
              <a:defRPr sz="2133" i="1">
                <a:solidFill>
                  <a:schemeClr val="bg1">
                    <a:lumMod val="65000"/>
                  </a:schemeClr>
                </a:solidFill>
              </a:defRPr>
            </a:lvl1pPr>
          </a:lstStyle>
          <a:p>
            <a:r>
              <a:rPr lang="sv-SE" smtClean="0"/>
              <a:t>Klicka på ikonen för att lägga till en bild</a:t>
            </a:r>
            <a:endParaRPr lang="sv-SE" dirty="0"/>
          </a:p>
        </p:txBody>
      </p:sp>
      <p:pic>
        <p:nvPicPr>
          <p:cNvPr id="8" name="Bildobjekt 7"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93" y="268063"/>
            <a:ext cx="11591140" cy="181960"/>
          </a:xfrm>
          <a:prstGeom prst="rect">
            <a:avLst/>
          </a:prstGeom>
        </p:spPr>
      </p:pic>
      <p:sp>
        <p:nvSpPr>
          <p:cNvPr id="9" name="Platshållare för text 10"/>
          <p:cNvSpPr>
            <a:spLocks noGrp="1"/>
          </p:cNvSpPr>
          <p:nvPr>
            <p:ph type="body" sz="quarter" idx="16" hasCustomPrompt="1"/>
          </p:nvPr>
        </p:nvSpPr>
        <p:spPr>
          <a:xfrm>
            <a:off x="694411" y="947150"/>
            <a:ext cx="8602536"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sp>
        <p:nvSpPr>
          <p:cNvPr id="12" name="Platshållare för text 7"/>
          <p:cNvSpPr>
            <a:spLocks noGrp="1"/>
          </p:cNvSpPr>
          <p:nvPr>
            <p:ph type="body" sz="quarter" idx="14" hasCustomPrompt="1"/>
          </p:nvPr>
        </p:nvSpPr>
        <p:spPr>
          <a:xfrm>
            <a:off x="726535" y="603605"/>
            <a:ext cx="8570412"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Tree>
    <p:extLst>
      <p:ext uri="{BB962C8B-B14F-4D97-AF65-F5344CB8AC3E}">
        <p14:creationId xmlns:p14="http://schemas.microsoft.com/office/powerpoint/2010/main" val="1864324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A_logotype">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40" y="2204864"/>
            <a:ext cx="10058400" cy="2670485"/>
          </a:xfrm>
          <a:prstGeom prst="rect">
            <a:avLst/>
          </a:prstGeom>
        </p:spPr>
      </p:pic>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40" y="2204864"/>
            <a:ext cx="10058400" cy="2670485"/>
          </a:xfrm>
          <a:prstGeom prst="rect">
            <a:avLst/>
          </a:prstGeom>
        </p:spPr>
      </p:pic>
    </p:spTree>
    <p:extLst>
      <p:ext uri="{BB962C8B-B14F-4D97-AF65-F5344CB8AC3E}">
        <p14:creationId xmlns:p14="http://schemas.microsoft.com/office/powerpoint/2010/main" val="3738661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sida med bård + våg">
    <p:spTree>
      <p:nvGrpSpPr>
        <p:cNvPr id="1" name=""/>
        <p:cNvGrpSpPr/>
        <p:nvPr/>
      </p:nvGrpSpPr>
      <p:grpSpPr>
        <a:xfrm>
          <a:off x="0" y="0"/>
          <a:ext cx="0" cy="0"/>
          <a:chOff x="0" y="0"/>
          <a:chExt cx="0" cy="0"/>
        </a:xfrm>
      </p:grpSpPr>
      <p:sp>
        <p:nvSpPr>
          <p:cNvPr id="2" name="textruta 1"/>
          <p:cNvSpPr txBox="1"/>
          <p:nvPr userDrawn="1"/>
        </p:nvSpPr>
        <p:spPr>
          <a:xfrm>
            <a:off x="3288921" y="445702"/>
            <a:ext cx="184731" cy="461665"/>
          </a:xfrm>
          <a:prstGeom prst="rect">
            <a:avLst/>
          </a:prstGeom>
          <a:noFill/>
        </p:spPr>
        <p:txBody>
          <a:bodyPr wrap="none" rtlCol="0">
            <a:spAutoFit/>
          </a:bodyPr>
          <a:lstStyle/>
          <a:p>
            <a:endParaRPr lang="sv-SE" sz="2400" dirty="0"/>
          </a:p>
        </p:txBody>
      </p:sp>
      <p:sp>
        <p:nvSpPr>
          <p:cNvPr id="8" name="textruta 7"/>
          <p:cNvSpPr txBox="1"/>
          <p:nvPr userDrawn="1"/>
        </p:nvSpPr>
        <p:spPr>
          <a:xfrm>
            <a:off x="3288921" y="445702"/>
            <a:ext cx="184731" cy="461665"/>
          </a:xfrm>
          <a:prstGeom prst="rect">
            <a:avLst/>
          </a:prstGeom>
          <a:noFill/>
        </p:spPr>
        <p:txBody>
          <a:bodyPr wrap="none" rtlCol="0">
            <a:spAutoFit/>
          </a:bodyPr>
          <a:lstStyle/>
          <a:p>
            <a:endParaRPr lang="sv-SE" sz="2400"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93" y="268063"/>
            <a:ext cx="11591140" cy="18196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9" name="Platshållare för text 7"/>
          <p:cNvSpPr>
            <a:spLocks noGrp="1"/>
          </p:cNvSpPr>
          <p:nvPr>
            <p:ph type="body" sz="quarter" idx="14" hasCustomPrompt="1"/>
          </p:nvPr>
        </p:nvSpPr>
        <p:spPr>
          <a:xfrm>
            <a:off x="726535" y="603605"/>
            <a:ext cx="8570412"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694411" y="947150"/>
            <a:ext cx="8602536"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sp>
        <p:nvSpPr>
          <p:cNvPr id="13" name="Platshållare för text 10"/>
          <p:cNvSpPr>
            <a:spLocks noGrp="1"/>
          </p:cNvSpPr>
          <p:nvPr>
            <p:ph type="body" sz="quarter" idx="17" hasCustomPrompt="1"/>
          </p:nvPr>
        </p:nvSpPr>
        <p:spPr>
          <a:xfrm>
            <a:off x="715613" y="2097549"/>
            <a:ext cx="8581335" cy="2938753"/>
          </a:xfrm>
          <a:prstGeom prst="rect">
            <a:avLst/>
          </a:prstGeom>
        </p:spPr>
        <p:txBody>
          <a:bodyPr vert="horz"/>
          <a:lstStyle>
            <a:lvl1pPr marL="0" indent="0" algn="l">
              <a:buNone/>
              <a:defRPr sz="2400" baseline="0">
                <a:latin typeface="Arial"/>
                <a:cs typeface="Arial"/>
              </a:defRPr>
            </a:lvl1pPr>
          </a:lstStyle>
          <a:p>
            <a:pPr lvl="0"/>
            <a:r>
              <a:rPr lang="sv-SE" dirty="0" smtClean="0"/>
              <a:t>Arial 18pt brödtext</a:t>
            </a:r>
            <a:endParaRPr lang="sv-SE" dirty="0"/>
          </a:p>
        </p:txBody>
      </p:sp>
    </p:spTree>
    <p:extLst>
      <p:ext uri="{BB962C8B-B14F-4D97-AF65-F5344CB8AC3E}">
        <p14:creationId xmlns:p14="http://schemas.microsoft.com/office/powerpoint/2010/main" val="9870531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unktlista med bård + våg">
    <p:spTree>
      <p:nvGrpSpPr>
        <p:cNvPr id="1" name=""/>
        <p:cNvGrpSpPr/>
        <p:nvPr/>
      </p:nvGrpSpPr>
      <p:grpSpPr>
        <a:xfrm>
          <a:off x="0" y="0"/>
          <a:ext cx="0" cy="0"/>
          <a:chOff x="0" y="0"/>
          <a:chExt cx="0" cy="0"/>
        </a:xfrm>
      </p:grpSpPr>
      <p:sp>
        <p:nvSpPr>
          <p:cNvPr id="2" name="textruta 1"/>
          <p:cNvSpPr txBox="1"/>
          <p:nvPr userDrawn="1"/>
        </p:nvSpPr>
        <p:spPr>
          <a:xfrm>
            <a:off x="3288921" y="445702"/>
            <a:ext cx="184731" cy="461665"/>
          </a:xfrm>
          <a:prstGeom prst="rect">
            <a:avLst/>
          </a:prstGeom>
          <a:noFill/>
        </p:spPr>
        <p:txBody>
          <a:bodyPr wrap="none" rtlCol="0">
            <a:spAutoFit/>
          </a:bodyPr>
          <a:lstStyle/>
          <a:p>
            <a:endParaRPr lang="sv-SE" sz="2400" dirty="0"/>
          </a:p>
        </p:txBody>
      </p:sp>
      <p:sp>
        <p:nvSpPr>
          <p:cNvPr id="8" name="textruta 7"/>
          <p:cNvSpPr txBox="1"/>
          <p:nvPr userDrawn="1"/>
        </p:nvSpPr>
        <p:spPr>
          <a:xfrm>
            <a:off x="3288921" y="445702"/>
            <a:ext cx="184731" cy="461665"/>
          </a:xfrm>
          <a:prstGeom prst="rect">
            <a:avLst/>
          </a:prstGeom>
          <a:noFill/>
        </p:spPr>
        <p:txBody>
          <a:bodyPr wrap="none" rtlCol="0">
            <a:spAutoFit/>
          </a:bodyPr>
          <a:lstStyle/>
          <a:p>
            <a:endParaRPr lang="sv-SE" sz="2400" dirty="0"/>
          </a:p>
        </p:txBody>
      </p:sp>
      <p:pic>
        <p:nvPicPr>
          <p:cNvPr id="7" name="Bildobjekt 6" descr="bård_PPT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893" y="268063"/>
            <a:ext cx="11591140" cy="181960"/>
          </a:xfrm>
          <a:prstGeom prst="rect">
            <a:avLst/>
          </a:prstGeom>
        </p:spPr>
      </p:pic>
      <p:pic>
        <p:nvPicPr>
          <p:cNvPr id="17" name="Bildobjekt 16" descr="ÖSTK_våg_liggande_PPT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457473"/>
            <a:ext cx="12192000" cy="1613561"/>
          </a:xfrm>
          <a:prstGeom prst="rect">
            <a:avLst/>
          </a:prstGeom>
        </p:spPr>
      </p:pic>
      <p:sp>
        <p:nvSpPr>
          <p:cNvPr id="9" name="Platshållare för text 7"/>
          <p:cNvSpPr>
            <a:spLocks noGrp="1"/>
          </p:cNvSpPr>
          <p:nvPr>
            <p:ph type="body" sz="quarter" idx="14" hasCustomPrompt="1"/>
          </p:nvPr>
        </p:nvSpPr>
        <p:spPr>
          <a:xfrm>
            <a:off x="726535" y="603605"/>
            <a:ext cx="8570412" cy="285363"/>
          </a:xfrm>
          <a:prstGeom prst="rect">
            <a:avLst/>
          </a:prstGeom>
        </p:spPr>
        <p:txBody>
          <a:bodyPr vert="horz"/>
          <a:lstStyle>
            <a:lvl1pPr marL="0" indent="0">
              <a:buNone/>
              <a:defRPr sz="2133" b="1" spc="133" baseline="0">
                <a:solidFill>
                  <a:schemeClr val="bg1">
                    <a:lumMod val="50000"/>
                  </a:schemeClr>
                </a:solidFill>
                <a:latin typeface="Arial"/>
                <a:cs typeface="Arial"/>
              </a:defRPr>
            </a:lvl1pPr>
          </a:lstStyle>
          <a:p>
            <a:pPr lvl="0"/>
            <a:r>
              <a:rPr lang="sv-SE" dirty="0" smtClean="0"/>
              <a:t>ARIAL MELLANRUBRIK 16PT</a:t>
            </a:r>
            <a:endParaRPr lang="sv-SE" dirty="0"/>
          </a:p>
        </p:txBody>
      </p:sp>
      <p:sp>
        <p:nvSpPr>
          <p:cNvPr id="10" name="Platshållare för text 10"/>
          <p:cNvSpPr>
            <a:spLocks noGrp="1"/>
          </p:cNvSpPr>
          <p:nvPr>
            <p:ph type="body" sz="quarter" idx="15" hasCustomPrompt="1"/>
          </p:nvPr>
        </p:nvSpPr>
        <p:spPr>
          <a:xfrm>
            <a:off x="694411" y="947150"/>
            <a:ext cx="8602536" cy="610037"/>
          </a:xfrm>
          <a:prstGeom prst="rect">
            <a:avLst/>
          </a:prstGeom>
        </p:spPr>
        <p:txBody>
          <a:bodyPr vert="horz"/>
          <a:lstStyle>
            <a:lvl1pPr marL="0" indent="0" algn="l">
              <a:buNone/>
              <a:defRPr sz="4533" baseline="0">
                <a:latin typeface="Arial"/>
                <a:cs typeface="Arial"/>
              </a:defRPr>
            </a:lvl1pPr>
          </a:lstStyle>
          <a:p>
            <a:pPr lvl="0"/>
            <a:r>
              <a:rPr lang="sv-SE" dirty="0" smtClean="0"/>
              <a:t>Rubrik Arial 34pt</a:t>
            </a:r>
            <a:endParaRPr lang="sv-SE" dirty="0"/>
          </a:p>
        </p:txBody>
      </p:sp>
      <p:sp>
        <p:nvSpPr>
          <p:cNvPr id="11" name="Platshållare för text 5"/>
          <p:cNvSpPr>
            <a:spLocks noGrp="1"/>
          </p:cNvSpPr>
          <p:nvPr>
            <p:ph type="body" sz="quarter" idx="18" hasCustomPrompt="1"/>
          </p:nvPr>
        </p:nvSpPr>
        <p:spPr>
          <a:xfrm>
            <a:off x="694411" y="2097548"/>
            <a:ext cx="8602535" cy="2938752"/>
          </a:xfrm>
          <a:prstGeom prst="rect">
            <a:avLst/>
          </a:prstGeom>
        </p:spPr>
        <p:txBody>
          <a:bodyPr vert="horz"/>
          <a:lstStyle>
            <a:lvl1pPr>
              <a:lnSpc>
                <a:spcPct val="120000"/>
              </a:lnSpc>
              <a:buSzPct val="70000"/>
              <a:defRPr sz="2400" baseline="0">
                <a:solidFill>
                  <a:schemeClr val="bg1">
                    <a:lumMod val="50000"/>
                  </a:schemeClr>
                </a:solidFill>
              </a:defRPr>
            </a:lvl1pPr>
          </a:lstStyle>
          <a:p>
            <a:pPr lvl="0"/>
            <a:r>
              <a:rPr lang="sv-SE" dirty="0" smtClean="0"/>
              <a:t>Arial 18pt punktlista</a:t>
            </a:r>
          </a:p>
          <a:p>
            <a:pPr lvl="0"/>
            <a:r>
              <a:rPr lang="sv-SE" dirty="0" smtClean="0"/>
              <a:t>Arial 18pt punktlista</a:t>
            </a:r>
          </a:p>
          <a:p>
            <a:pPr lvl="0"/>
            <a:r>
              <a:rPr lang="sv-SE" dirty="0" smtClean="0"/>
              <a:t>Arial 18pt punktlista</a:t>
            </a:r>
            <a:endParaRPr lang="sv-SE" dirty="0"/>
          </a:p>
        </p:txBody>
      </p:sp>
    </p:spTree>
    <p:extLst>
      <p:ext uri="{BB962C8B-B14F-4D97-AF65-F5344CB8AC3E}">
        <p14:creationId xmlns:p14="http://schemas.microsoft.com/office/powerpoint/2010/main" val="84345934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Rubrik och tex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839416" y="764704"/>
            <a:ext cx="10513168" cy="720080"/>
          </a:xfrm>
        </p:spPr>
        <p:txBody>
          <a:bodyPr/>
          <a:lstStyle/>
          <a:p>
            <a:r>
              <a:rPr lang="sv-SE" smtClean="0"/>
              <a:t>Klicka här för att ändra format</a:t>
            </a:r>
            <a:endParaRPr lang="sv-SE"/>
          </a:p>
        </p:txBody>
      </p:sp>
      <p:sp>
        <p:nvSpPr>
          <p:cNvPr id="8" name="Platshållare för text 7"/>
          <p:cNvSpPr>
            <a:spLocks noGrp="1"/>
          </p:cNvSpPr>
          <p:nvPr>
            <p:ph type="body" sz="quarter" idx="13"/>
          </p:nvPr>
        </p:nvSpPr>
        <p:spPr>
          <a:xfrm>
            <a:off x="839416" y="1772816"/>
            <a:ext cx="10513168" cy="3744416"/>
          </a:xfrm>
        </p:spPr>
        <p:txBody>
          <a:bodyPr/>
          <a:lstStyle>
            <a:lvl1pPr marL="0" indent="0">
              <a:buNone/>
              <a:defRPr>
                <a:latin typeface="+mn-lt"/>
              </a:defRPr>
            </a:lvl1pPr>
          </a:lstStyle>
          <a:p>
            <a:pPr lvl="0"/>
            <a:r>
              <a:rPr lang="sv-SE" smtClean="0"/>
              <a:t>Redigera format för bakgrundstext</a:t>
            </a:r>
          </a:p>
        </p:txBody>
      </p:sp>
    </p:spTree>
    <p:extLst>
      <p:ext uri="{BB962C8B-B14F-4D97-AF65-F5344CB8AC3E}">
        <p14:creationId xmlns:p14="http://schemas.microsoft.com/office/powerpoint/2010/main" val="1550164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SA_endast sidfo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946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24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SA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Tree>
    <p:extLst>
      <p:ext uri="{BB962C8B-B14F-4D97-AF65-F5344CB8AC3E}">
        <p14:creationId xmlns:p14="http://schemas.microsoft.com/office/powerpoint/2010/main" val="25620157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SA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839416" y="1772816"/>
            <a:ext cx="10513168" cy="374441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95894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SA_Partsorganisationer">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945AB64F-9EE4-4796-867E-F0B5B5D7D5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7660" y="1252540"/>
            <a:ext cx="9516681" cy="4352921"/>
          </a:xfrm>
          <a:prstGeom prst="rect">
            <a:avLst/>
          </a:prstGeom>
        </p:spPr>
      </p:pic>
    </p:spTree>
    <p:extLst>
      <p:ext uri="{BB962C8B-B14F-4D97-AF65-F5344CB8AC3E}">
        <p14:creationId xmlns:p14="http://schemas.microsoft.com/office/powerpoint/2010/main" val="85965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A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839416" y="1772816"/>
            <a:ext cx="10513168" cy="3744416"/>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61127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A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839416"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197600" y="1772816"/>
            <a:ext cx="5154984" cy="3744416"/>
          </a:xfrm>
        </p:spPr>
        <p:txBody>
          <a:bodyPr/>
          <a:lstStyle>
            <a:lvl1pPr>
              <a:defRPr sz="2300">
                <a:latin typeface="Calibri" panose="020F0502020204030204" pitchFamily="34" charset="0"/>
              </a:defRPr>
            </a:lvl1pPr>
            <a:lvl2pPr>
              <a:defRPr sz="1800">
                <a:latin typeface="Calibri" panose="020F0502020204030204" pitchFamily="34" charset="0"/>
              </a:defRPr>
            </a:lvl2pPr>
            <a:lvl3pPr>
              <a:defRPr sz="1600">
                <a:latin typeface="Calibri" panose="020F0502020204030204" pitchFamily="34" charset="0"/>
              </a:defRPr>
            </a:lvl3pPr>
            <a:lvl4pPr>
              <a:defRPr sz="1400">
                <a:latin typeface="Calibri" panose="020F0502020204030204" pitchFamily="34" charset="0"/>
              </a:defRPr>
            </a:lvl4pPr>
            <a:lvl5pPr>
              <a:defRPr sz="1400">
                <a:latin typeface="Calibri" panose="020F0502020204030204"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879290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87246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SA_endast sidf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261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47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A_Slutbild">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39416" y="1628800"/>
            <a:ext cx="9797242" cy="3384376"/>
          </a:xfrm>
          <a:prstGeom prst="rect">
            <a:avLst/>
          </a:prstGeom>
        </p:spPr>
      </p:pic>
    </p:spTree>
    <p:extLst>
      <p:ext uri="{BB962C8B-B14F-4D97-AF65-F5344CB8AC3E}">
        <p14:creationId xmlns:p14="http://schemas.microsoft.com/office/powerpoint/2010/main" val="305246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9416" y="760308"/>
            <a:ext cx="10513168" cy="720080"/>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839416" y="1772816"/>
            <a:ext cx="10513168" cy="36724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4" name="Bildobjekt 3"/>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97102" y="5772511"/>
            <a:ext cx="10801219" cy="176769"/>
          </a:xfrm>
          <a:prstGeom prst="rect">
            <a:avLst/>
          </a:prstGeom>
        </p:spPr>
      </p:pic>
      <p:pic>
        <p:nvPicPr>
          <p:cNvPr id="5" name="Bildobjekt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616280" y="5840934"/>
            <a:ext cx="3098382" cy="1017066"/>
          </a:xfrm>
          <a:prstGeom prst="rect">
            <a:avLst/>
          </a:prstGeom>
        </p:spPr>
      </p:pic>
    </p:spTree>
    <p:extLst>
      <p:ext uri="{BB962C8B-B14F-4D97-AF65-F5344CB8AC3E}">
        <p14:creationId xmlns:p14="http://schemas.microsoft.com/office/powerpoint/2010/main" val="29229898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 id="2147483718" r:id="rId5"/>
    <p:sldLayoutId id="2147483719" r:id="rId6"/>
    <p:sldLayoutId id="2147483720" r:id="rId7"/>
    <p:sldLayoutId id="2147483833" r:id="rId8"/>
    <p:sldLayoutId id="2147483649" r:id="rId9"/>
    <p:sldLayoutId id="2147483834" r:id="rId10"/>
  </p:sldLayoutIdLst>
  <p:txStyles>
    <p:titleStyle>
      <a:lvl1pPr algn="l" defTabSz="914400" rtl="0" eaLnBrk="1" latinLnBrk="0" hangingPunct="1">
        <a:spcBef>
          <a:spcPct val="0"/>
        </a:spcBef>
        <a:buNone/>
        <a:defRPr sz="3800" b="1" kern="0" baseline="0">
          <a:solidFill>
            <a:schemeClr val="tx1"/>
          </a:solidFill>
          <a:latin typeface="+mj-lt"/>
          <a:ea typeface="+mj-ea"/>
          <a:cs typeface="Arial" pitchFamily="34" charset="0"/>
        </a:defRPr>
      </a:lvl1pPr>
    </p:titleStyle>
    <p:bodyStyle>
      <a:lvl1pPr marL="180975" indent="-180975" algn="l" defTabSz="914400" rtl="0" eaLnBrk="1" latinLnBrk="0" hangingPunct="1">
        <a:spcBef>
          <a:spcPct val="20000"/>
        </a:spcBef>
        <a:buFont typeface="Arial" pitchFamily="34" charset="0"/>
        <a:buChar char="•"/>
        <a:defRPr sz="2300" kern="0">
          <a:solidFill>
            <a:schemeClr val="tx1"/>
          </a:solidFill>
          <a:latin typeface="Calibri" panose="020F0502020204030204" pitchFamily="34" charset="0"/>
          <a:ea typeface="+mn-ea"/>
          <a:cs typeface="Times New Roman" pitchFamily="18" charset="0"/>
        </a:defRPr>
      </a:lvl1pPr>
      <a:lvl2pPr marL="361950" indent="-180975" algn="l" defTabSz="914400" rtl="0" eaLnBrk="1" latinLnBrk="0" hangingPunct="1">
        <a:spcBef>
          <a:spcPct val="20000"/>
        </a:spcBef>
        <a:buFont typeface="Arial" pitchFamily="34" charset="0"/>
        <a:buChar char="–"/>
        <a:defRPr sz="1800" kern="0" baseline="0">
          <a:solidFill>
            <a:schemeClr val="tx1"/>
          </a:solidFill>
          <a:latin typeface="Calibri" panose="020F0502020204030204" pitchFamily="34" charset="0"/>
          <a:ea typeface="+mn-ea"/>
          <a:cs typeface="Times New Roman" pitchFamily="18" charset="0"/>
        </a:defRPr>
      </a:lvl2pPr>
      <a:lvl3pPr marL="534988" indent="-173038" algn="l" defTabSz="914400" rtl="0" eaLnBrk="1" latinLnBrk="0" hangingPunct="1">
        <a:spcBef>
          <a:spcPct val="20000"/>
        </a:spcBef>
        <a:buFont typeface="Arial" pitchFamily="34" charset="0"/>
        <a:buChar char="•"/>
        <a:defRPr sz="1600" kern="0" baseline="0">
          <a:solidFill>
            <a:schemeClr val="tx1"/>
          </a:solidFill>
          <a:latin typeface="Calibri" panose="020F0502020204030204" pitchFamily="34" charset="0"/>
          <a:ea typeface="+mn-ea"/>
          <a:cs typeface="Times New Roman" pitchFamily="18" charset="0"/>
        </a:defRPr>
      </a:lvl3pPr>
      <a:lvl4pPr marL="715963"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4pPr>
      <a:lvl5pPr marL="896938" indent="-180975" algn="l" defTabSz="914400" rtl="0" eaLnBrk="1" latinLnBrk="0" hangingPunct="1">
        <a:spcBef>
          <a:spcPct val="20000"/>
        </a:spcBef>
        <a:buFont typeface="Arial" pitchFamily="34" charset="0"/>
        <a:buChar char="»"/>
        <a:defRPr sz="1400" kern="0">
          <a:solidFill>
            <a:schemeClr val="tx1"/>
          </a:solidFill>
          <a:latin typeface="Calibri" panose="020F0502020204030204" pitchFamily="34"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113074"/>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 id="2147483848" r:id="rId13"/>
    <p:sldLayoutId id="2147483849" r:id="rId14"/>
    <p:sldLayoutId id="2147483850" r:id="rId15"/>
    <p:sldLayoutId id="2147483851" r:id="rId16"/>
  </p:sldLayoutIdLst>
  <p:timing>
    <p:tnLst>
      <p:par>
        <p:cTn id="1" dur="indefinite" restart="never" nodeType="tmRoot"/>
      </p:par>
    </p:tnLst>
  </p:timing>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video" Target="https://www.youtube.com/embed/cVhZUy8eX6Q?feature=oembed" TargetMode="Externa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video" Target="https://www.youtube.com/embed/jC8C2mYTet0?start=339&amp;feature=oembed" TargetMode="Externa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1"/>
          </p:nvPr>
        </p:nvSpPr>
        <p:spPr>
          <a:xfrm>
            <a:off x="-127000" y="1738511"/>
            <a:ext cx="12192000" cy="465139"/>
          </a:xfrm>
        </p:spPr>
        <p:txBody>
          <a:bodyPr/>
          <a:lstStyle/>
          <a:p>
            <a:r>
              <a:rPr lang="sv-SE" dirty="0" smtClean="0"/>
              <a:t>Östhammars kommun satsar på</a:t>
            </a:r>
          </a:p>
        </p:txBody>
      </p:sp>
      <p:sp>
        <p:nvSpPr>
          <p:cNvPr id="3" name="Platshållare för text 2"/>
          <p:cNvSpPr>
            <a:spLocks noGrp="1"/>
          </p:cNvSpPr>
          <p:nvPr>
            <p:ph type="body" sz="quarter" idx="12"/>
          </p:nvPr>
        </p:nvSpPr>
        <p:spPr>
          <a:xfrm>
            <a:off x="0" y="2203650"/>
            <a:ext cx="12192000" cy="2233462"/>
          </a:xfrm>
        </p:spPr>
        <p:txBody>
          <a:bodyPr/>
          <a:lstStyle/>
          <a:p>
            <a:r>
              <a:rPr lang="sv-SE" dirty="0" smtClean="0"/>
              <a:t>Åtta friskfaktorer för en bättre arbetsmiljö</a:t>
            </a:r>
            <a:endParaRPr lang="sv-SE" dirty="0"/>
          </a:p>
        </p:txBody>
      </p:sp>
    </p:spTree>
    <p:extLst>
      <p:ext uri="{BB962C8B-B14F-4D97-AF65-F5344CB8AC3E}">
        <p14:creationId xmlns:p14="http://schemas.microsoft.com/office/powerpoint/2010/main" val="2119200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4A80C2F-C46E-4825-A826-031C266E3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144" y="0"/>
            <a:ext cx="2203856" cy="2065328"/>
          </a:xfrm>
          <a:prstGeom prst="rect">
            <a:avLst/>
          </a:prstGeom>
        </p:spPr>
      </p:pic>
      <p:sp>
        <p:nvSpPr>
          <p:cNvPr id="2" name="Rubrik 1">
            <a:extLst>
              <a:ext uri="{FF2B5EF4-FFF2-40B4-BE49-F238E27FC236}">
                <a16:creationId xmlns:a16="http://schemas.microsoft.com/office/drawing/2014/main" id="{EBE7D0E0-778E-4D7A-9974-124A8C6406A0}"/>
              </a:ext>
            </a:extLst>
          </p:cNvPr>
          <p:cNvSpPr>
            <a:spLocks noGrp="1"/>
          </p:cNvSpPr>
          <p:nvPr>
            <p:ph type="title"/>
          </p:nvPr>
        </p:nvSpPr>
        <p:spPr/>
        <p:txBody>
          <a:bodyPr/>
          <a:lstStyle/>
          <a:p>
            <a:r>
              <a:rPr lang="sv-SE" dirty="0">
                <a:solidFill>
                  <a:schemeClr val="accent1"/>
                </a:solidFill>
                <a:cs typeface="Arial"/>
              </a:rPr>
              <a:t>Kompetensutveckling hela arbetslivet</a:t>
            </a:r>
          </a:p>
        </p:txBody>
      </p:sp>
      <p:sp>
        <p:nvSpPr>
          <p:cNvPr id="3" name="Platshållare för innehåll 2">
            <a:extLst>
              <a:ext uri="{FF2B5EF4-FFF2-40B4-BE49-F238E27FC236}">
                <a16:creationId xmlns:a16="http://schemas.microsoft.com/office/drawing/2014/main" id="{5B86BBC4-F239-40D8-B4E7-3D4C8C2F473D}"/>
              </a:ext>
            </a:extLst>
          </p:cNvPr>
          <p:cNvSpPr>
            <a:spLocks noGrp="1"/>
          </p:cNvSpPr>
          <p:nvPr>
            <p:ph idx="1"/>
          </p:nvPr>
        </p:nvSpPr>
        <p:spPr/>
        <p:txBody>
          <a:bodyPr vert="horz" lIns="91440" tIns="45720" rIns="91440" bIns="45720" rtlCol="0" anchor="t">
            <a:noAutofit/>
          </a:bodyPr>
          <a:lstStyle/>
          <a:p>
            <a:pPr marL="0" indent="0">
              <a:buNone/>
            </a:pPr>
            <a:r>
              <a:rPr lang="sv-SE" sz="3200" dirty="0">
                <a:latin typeface="Calibri"/>
                <a:cs typeface="Times New Roman"/>
              </a:rPr>
              <a:t>Det finns strukturer och strategier för att ta vara på och utveckla den kompetens och erfarenhet som finns inom organisationen. Det sker genom utbildning, byte av arbetsuppgifter/roll inom organisationen</a:t>
            </a:r>
            <a:r>
              <a:rPr lang="sv-SE" sz="3200" i="1" dirty="0">
                <a:latin typeface="Calibri"/>
                <a:cs typeface="Times New Roman"/>
              </a:rPr>
              <a:t> </a:t>
            </a:r>
            <a:r>
              <a:rPr lang="sv-SE" sz="3200" dirty="0">
                <a:latin typeface="Calibri"/>
                <a:cs typeface="Times New Roman"/>
              </a:rPr>
              <a:t>eller annan form av kompetensutbyte. Det finns en strävan efter att vara en lärande organisation och medarbetare ges möjlighet att lära av varandra och utvecklas tillsammans i vardagen.</a:t>
            </a:r>
            <a:endParaRPr lang="en-US" dirty="0"/>
          </a:p>
        </p:txBody>
      </p:sp>
    </p:spTree>
    <p:extLst>
      <p:ext uri="{BB962C8B-B14F-4D97-AF65-F5344CB8AC3E}">
        <p14:creationId xmlns:p14="http://schemas.microsoft.com/office/powerpoint/2010/main" val="3584165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4A80C2F-C46E-4825-A826-031C266E3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144" y="0"/>
            <a:ext cx="2203856" cy="2065328"/>
          </a:xfrm>
          <a:prstGeom prst="rect">
            <a:avLst/>
          </a:prstGeom>
        </p:spPr>
      </p:pic>
      <p:sp>
        <p:nvSpPr>
          <p:cNvPr id="2" name="Rubrik 1">
            <a:extLst>
              <a:ext uri="{FF2B5EF4-FFF2-40B4-BE49-F238E27FC236}">
                <a16:creationId xmlns:a16="http://schemas.microsoft.com/office/drawing/2014/main" id="{EBE7D0E0-778E-4D7A-9974-124A8C6406A0}"/>
              </a:ext>
            </a:extLst>
          </p:cNvPr>
          <p:cNvSpPr>
            <a:spLocks noGrp="1"/>
          </p:cNvSpPr>
          <p:nvPr>
            <p:ph type="title"/>
          </p:nvPr>
        </p:nvSpPr>
        <p:spPr/>
        <p:txBody>
          <a:bodyPr/>
          <a:lstStyle/>
          <a:p>
            <a:r>
              <a:rPr lang="sv-SE" dirty="0">
                <a:solidFill>
                  <a:schemeClr val="accent1"/>
                </a:solidFill>
              </a:rPr>
              <a:t>Systematiskt arbetsmiljöarbete i vardagen</a:t>
            </a:r>
          </a:p>
        </p:txBody>
      </p:sp>
      <p:sp>
        <p:nvSpPr>
          <p:cNvPr id="3" name="Platshållare för innehåll 2">
            <a:extLst>
              <a:ext uri="{FF2B5EF4-FFF2-40B4-BE49-F238E27FC236}">
                <a16:creationId xmlns:a16="http://schemas.microsoft.com/office/drawing/2014/main" id="{5B86BBC4-F239-40D8-B4E7-3D4C8C2F473D}"/>
              </a:ext>
            </a:extLst>
          </p:cNvPr>
          <p:cNvSpPr>
            <a:spLocks noGrp="1"/>
          </p:cNvSpPr>
          <p:nvPr>
            <p:ph idx="1"/>
          </p:nvPr>
        </p:nvSpPr>
        <p:spPr/>
        <p:txBody>
          <a:bodyPr vert="horz" lIns="91440" tIns="45720" rIns="91440" bIns="45720" rtlCol="0" anchor="t">
            <a:noAutofit/>
          </a:bodyPr>
          <a:lstStyle/>
          <a:p>
            <a:pPr marL="0" indent="0">
              <a:buNone/>
            </a:pPr>
            <a:r>
              <a:rPr lang="sv-SE" sz="3200" dirty="0">
                <a:latin typeface="Calibri"/>
                <a:cs typeface="Times New Roman"/>
              </a:rPr>
              <a:t>Arbetsmiljöarbetet sker systematiskt och är en del av det dagliga arbetet och verksamhetsutvecklingen. Dialogen hålls levande genom att löpande reflektera över vad som fungerar bra, vad som behöver förbättras och varför. Det är rutin att inom verksamheten löpande bedöma konsekvenser, åtgärda och följa upp att vidtagna åtgärder ger </a:t>
            </a:r>
            <a:r>
              <a:rPr lang="sv-SE" sz="3200">
                <a:latin typeface="Calibri"/>
                <a:cs typeface="Times New Roman"/>
              </a:rPr>
              <a:t>önskat resultat. </a:t>
            </a:r>
            <a:r>
              <a:rPr lang="sv-SE" sz="3200" dirty="0">
                <a:latin typeface="Calibri"/>
                <a:cs typeface="Times New Roman"/>
              </a:rPr>
              <a:t>Problemlösningsförmågan är god. </a:t>
            </a:r>
            <a:endParaRPr lang="sv-SE" sz="3200" i="1" dirty="0">
              <a:latin typeface="Calibri"/>
              <a:cs typeface="Times New Roman"/>
            </a:endParaRPr>
          </a:p>
        </p:txBody>
      </p:sp>
    </p:spTree>
    <p:extLst>
      <p:ext uri="{BB962C8B-B14F-4D97-AF65-F5344CB8AC3E}">
        <p14:creationId xmlns:p14="http://schemas.microsoft.com/office/powerpoint/2010/main" val="3568040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4F6A2F2-BBA8-481F-A970-407BEF4B71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144" y="0"/>
            <a:ext cx="2203856" cy="2065328"/>
          </a:xfrm>
          <a:prstGeom prst="rect">
            <a:avLst/>
          </a:prstGeom>
        </p:spPr>
      </p:pic>
      <p:sp>
        <p:nvSpPr>
          <p:cNvPr id="2" name="Rubrik 1">
            <a:extLst>
              <a:ext uri="{FF2B5EF4-FFF2-40B4-BE49-F238E27FC236}">
                <a16:creationId xmlns:a16="http://schemas.microsoft.com/office/drawing/2014/main" id="{97E3A3D2-EDEE-4FCF-B957-145AE9F6B15C}"/>
              </a:ext>
            </a:extLst>
          </p:cNvPr>
          <p:cNvSpPr>
            <a:spLocks noGrp="1"/>
          </p:cNvSpPr>
          <p:nvPr>
            <p:ph type="title"/>
          </p:nvPr>
        </p:nvSpPr>
        <p:spPr/>
        <p:txBody>
          <a:bodyPr/>
          <a:lstStyle/>
          <a:p>
            <a:r>
              <a:rPr lang="sv-SE" dirty="0">
                <a:solidFill>
                  <a:schemeClr val="accent1"/>
                </a:solidFill>
                <a:cs typeface="Arial"/>
              </a:rPr>
              <a:t>Tidiga insatser och arbetsanpassning</a:t>
            </a:r>
            <a:endParaRPr lang="sv-SE" dirty="0"/>
          </a:p>
        </p:txBody>
      </p:sp>
      <p:sp>
        <p:nvSpPr>
          <p:cNvPr id="3" name="Platshållare för innehåll 2">
            <a:extLst>
              <a:ext uri="{FF2B5EF4-FFF2-40B4-BE49-F238E27FC236}">
                <a16:creationId xmlns:a16="http://schemas.microsoft.com/office/drawing/2014/main" id="{CCE304D4-980F-4AC1-AEEE-5A0F3F41FCA9}"/>
              </a:ext>
            </a:extLst>
          </p:cNvPr>
          <p:cNvSpPr>
            <a:spLocks noGrp="1"/>
          </p:cNvSpPr>
          <p:nvPr>
            <p:ph idx="1"/>
          </p:nvPr>
        </p:nvSpPr>
        <p:spPr/>
        <p:txBody>
          <a:bodyPr/>
          <a:lstStyle/>
          <a:p>
            <a:pPr marL="0" indent="0">
              <a:buNone/>
            </a:pPr>
            <a:r>
              <a:rPr lang="sv-SE" sz="3200" dirty="0">
                <a:effectLst/>
                <a:latin typeface="Calibri" panose="020F0502020204030204" pitchFamily="34" charset="0"/>
                <a:ea typeface="Calibri" panose="020F0502020204030204" pitchFamily="34" charset="0"/>
                <a:cs typeface="Times New Roman" panose="02020603050405020304" pitchFamily="18" charset="0"/>
              </a:rPr>
              <a:t>Kunskapen om sjukfrånvaromönster och arbetsrelaterade orsaker till sjukfrånvaro är god. Rutiner för kort- och långtidssjukfrånvaro finns, är väl kända och efterlevs. Alla uppmärksammar sin chef om de inte mår bra och chef agerar på tidiga signaler. Arbetsanpassning och andra tidiga insatser sker i dialog med medarbetare och andra aktörer så som företagshälsovård och försäkringskassa.</a:t>
            </a:r>
          </a:p>
          <a:p>
            <a:pPr marL="0" indent="0">
              <a:buNone/>
            </a:pPr>
            <a:endParaRPr lang="sv-SE" dirty="0"/>
          </a:p>
        </p:txBody>
      </p:sp>
    </p:spTree>
    <p:extLst>
      <p:ext uri="{BB962C8B-B14F-4D97-AF65-F5344CB8AC3E}">
        <p14:creationId xmlns:p14="http://schemas.microsoft.com/office/powerpoint/2010/main" val="41282044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Investera i arbetsmiljￃﾶ">
            <a:hlinkClick r:id="" action="ppaction://media"/>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75015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Rak 1"/>
          <p:cNvCxnSpPr>
            <a:cxnSpLocks/>
          </p:cNvCxnSpPr>
          <p:nvPr/>
        </p:nvCxnSpPr>
        <p:spPr>
          <a:xfrm>
            <a:off x="7667625" y="1752600"/>
            <a:ext cx="0" cy="3494088"/>
          </a:xfrm>
          <a:prstGeom prst="line">
            <a:avLst/>
          </a:prstGeom>
          <a:ln w="44450" cap="rnd"/>
        </p:spPr>
        <p:style>
          <a:lnRef idx="1">
            <a:schemeClr val="dk1"/>
          </a:lnRef>
          <a:fillRef idx="0">
            <a:schemeClr val="dk1"/>
          </a:fillRef>
          <a:effectRef idx="0">
            <a:schemeClr val="dk1"/>
          </a:effectRef>
          <a:fontRef idx="minor">
            <a:schemeClr val="tx1"/>
          </a:fontRef>
        </p:style>
      </p:cxnSp>
      <p:cxnSp>
        <p:nvCxnSpPr>
          <p:cNvPr id="3" name="Rak 2"/>
          <p:cNvCxnSpPr>
            <a:cxnSpLocks/>
          </p:cNvCxnSpPr>
          <p:nvPr/>
        </p:nvCxnSpPr>
        <p:spPr>
          <a:xfrm>
            <a:off x="10342563" y="3284538"/>
            <a:ext cx="0" cy="1908175"/>
          </a:xfrm>
          <a:prstGeom prst="line">
            <a:avLst/>
          </a:prstGeom>
          <a:ln w="44450" cap="rnd"/>
        </p:spPr>
        <p:style>
          <a:lnRef idx="1">
            <a:schemeClr val="dk1"/>
          </a:lnRef>
          <a:fillRef idx="0">
            <a:schemeClr val="dk1"/>
          </a:fillRef>
          <a:effectRef idx="0">
            <a:schemeClr val="dk1"/>
          </a:effectRef>
          <a:fontRef idx="minor">
            <a:schemeClr val="tx1"/>
          </a:fontRef>
        </p:style>
      </p:cxnSp>
      <p:cxnSp>
        <p:nvCxnSpPr>
          <p:cNvPr id="4" name="Rak 3"/>
          <p:cNvCxnSpPr>
            <a:cxnSpLocks/>
          </p:cNvCxnSpPr>
          <p:nvPr/>
        </p:nvCxnSpPr>
        <p:spPr>
          <a:xfrm>
            <a:off x="4994275" y="3284538"/>
            <a:ext cx="0" cy="1944687"/>
          </a:xfrm>
          <a:prstGeom prst="line">
            <a:avLst/>
          </a:prstGeom>
          <a:ln w="44450" cap="rnd"/>
        </p:spPr>
        <p:style>
          <a:lnRef idx="1">
            <a:schemeClr val="dk1"/>
          </a:lnRef>
          <a:fillRef idx="0">
            <a:schemeClr val="dk1"/>
          </a:fillRef>
          <a:effectRef idx="0">
            <a:schemeClr val="dk1"/>
          </a:effectRef>
          <a:fontRef idx="minor">
            <a:schemeClr val="tx1"/>
          </a:fontRef>
        </p:style>
      </p:cxnSp>
      <p:sp>
        <p:nvSpPr>
          <p:cNvPr id="37893" name="Rubrik 1"/>
          <p:cNvSpPr txBox="1">
            <a:spLocks noChangeArrowheads="1"/>
          </p:cNvSpPr>
          <p:nvPr/>
        </p:nvSpPr>
        <p:spPr bwMode="auto">
          <a:xfrm>
            <a:off x="709613" y="754063"/>
            <a:ext cx="39068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sv-SE" altLang="sv-SE" sz="3800" b="1">
                <a:cs typeface="Arial" panose="020B0604020202020204" pitchFamily="34" charset="0"/>
              </a:rPr>
              <a:t>Friskfaktorkedjan – på alla nivåer</a:t>
            </a:r>
          </a:p>
        </p:txBody>
      </p:sp>
      <p:pic>
        <p:nvPicPr>
          <p:cNvPr id="37894" name="Bildobjek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463" y="654050"/>
            <a:ext cx="2351087"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Bildobjek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463" y="3559175"/>
            <a:ext cx="2351087"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Bildobjekt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113" y="3559175"/>
            <a:ext cx="2351087"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Bildobjek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7813" y="3559175"/>
            <a:ext cx="23495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Bildobjek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4463" y="5089525"/>
            <a:ext cx="23510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Bildobjek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938" y="5089525"/>
            <a:ext cx="23495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Bildobjek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0988" y="5089525"/>
            <a:ext cx="23510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Rak 12"/>
          <p:cNvCxnSpPr>
            <a:cxnSpLocks/>
          </p:cNvCxnSpPr>
          <p:nvPr/>
        </p:nvCxnSpPr>
        <p:spPr>
          <a:xfrm>
            <a:off x="7667625" y="2490788"/>
            <a:ext cx="566738" cy="0"/>
          </a:xfrm>
          <a:prstGeom prst="line">
            <a:avLst/>
          </a:prstGeom>
          <a:ln w="444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13"/>
          <p:cNvCxnSpPr>
            <a:cxnSpLocks/>
          </p:cNvCxnSpPr>
          <p:nvPr/>
        </p:nvCxnSpPr>
        <p:spPr>
          <a:xfrm>
            <a:off x="5000625" y="3284538"/>
            <a:ext cx="5341938" cy="0"/>
          </a:xfrm>
          <a:prstGeom prst="line">
            <a:avLst/>
          </a:prstGeom>
          <a:ln w="4445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37903" name="Bildobjekt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8488" y="1905000"/>
            <a:ext cx="2351087"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4" name="Bildobjekt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4238" y="687388"/>
            <a:ext cx="865187"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5" name="Bildobjekt 16" descr="En bild som visar ljus, ritning&#10;&#10;Automatiskt genererad beskriv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96313" y="1995488"/>
            <a:ext cx="16557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6" name="Bildobjek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6450" y="3622675"/>
            <a:ext cx="5397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7" name="Bildobjekt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3300" y="3622675"/>
            <a:ext cx="719138"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8" name="Bildobjekt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50450" y="3616325"/>
            <a:ext cx="86360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9" name="Bildobjekt 20" descr="En bild som visar ritning, ljus&#10;&#10;Automatiskt genererad beskrivn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24988" y="5176838"/>
            <a:ext cx="1835150"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0" name="Bildobjekt 21" descr="En bild som visar ritning, ljus&#10;&#10;Automatiskt genererad beskrivn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42113" y="5176838"/>
            <a:ext cx="1836737"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1" name="Bildobjekt 22" descr="En bild som visar ritning, ljus&#10;&#10;Automatiskt genererad beskrivn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78288" y="5176838"/>
            <a:ext cx="1836737"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657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491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media 4" title="Fokusera pￃﾥ det friska">
            <a:hlinkClick r:id="" action="ppaction://media"/>
            <a:extLst>
              <a:ext uri="{FF2B5EF4-FFF2-40B4-BE49-F238E27FC236}">
                <a16:creationId xmlns:a16="http://schemas.microsoft.com/office/drawing/2014/main" id="{87D446A1-387B-44E7-AC2E-72A6000E0684}"/>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2140436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Bildobjekt 1"/>
          <p:cNvPicPr>
            <a:picLocks noChangeAspect="1" noChangeArrowheads="1"/>
          </p:cNvPicPr>
          <p:nvPr/>
        </p:nvPicPr>
        <p:blipFill>
          <a:blip r:embed="rId3">
            <a:extLst>
              <a:ext uri="{28A0092B-C50C-407E-A947-70E740481C1C}">
                <a14:useLocalDpi xmlns:a14="http://schemas.microsoft.com/office/drawing/2010/main" val="0"/>
              </a:ext>
            </a:extLst>
          </a:blip>
          <a:srcRect t="14737" b="14552"/>
          <a:stretch>
            <a:fillRect/>
          </a:stretch>
        </p:blipFill>
        <p:spPr bwMode="auto">
          <a:xfrm>
            <a:off x="603250" y="115888"/>
            <a:ext cx="10958513"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Bildobj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8" y="4797425"/>
            <a:ext cx="27717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ubrik 2"/>
          <p:cNvSpPr txBox="1">
            <a:spLocks noChangeArrowheads="1"/>
          </p:cNvSpPr>
          <p:nvPr/>
        </p:nvSpPr>
        <p:spPr bwMode="auto">
          <a:xfrm>
            <a:off x="708025" y="425450"/>
            <a:ext cx="105124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sv-SE" altLang="sv-SE" sz="3800" b="1">
                <a:cs typeface="Arial" panose="020B0604020202020204" pitchFamily="34" charset="0"/>
              </a:rPr>
              <a:t>Fokus på främjande arbete</a:t>
            </a:r>
          </a:p>
        </p:txBody>
      </p:sp>
      <p:grpSp>
        <p:nvGrpSpPr>
          <p:cNvPr id="39939" name="Grupp 2"/>
          <p:cNvGrpSpPr>
            <a:grpSpLocks/>
          </p:cNvGrpSpPr>
          <p:nvPr/>
        </p:nvGrpSpPr>
        <p:grpSpPr bwMode="auto">
          <a:xfrm>
            <a:off x="725488" y="1265238"/>
            <a:ext cx="7142162" cy="4168775"/>
            <a:chOff x="816332" y="1606991"/>
            <a:chExt cx="6186875" cy="3815124"/>
          </a:xfrm>
        </p:grpSpPr>
        <p:pic>
          <p:nvPicPr>
            <p:cNvPr id="39941" name="Bildobjekt 3" descr="En bild som visar shoji, byggnad, fönster&#10;&#10;Automatiskt genererad beskriv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860" y="2102177"/>
              <a:ext cx="5881347" cy="331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ruta 4"/>
            <p:cNvSpPr txBox="1">
              <a:spLocks noChangeArrowheads="1"/>
            </p:cNvSpPr>
            <p:nvPr/>
          </p:nvSpPr>
          <p:spPr bwMode="auto">
            <a:xfrm>
              <a:off x="1124512" y="1606991"/>
              <a:ext cx="14584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sv-SE" altLang="sv-SE" sz="1200" b="1"/>
                <a:t>EFTERHJÄLPANDE/</a:t>
              </a:r>
              <a:br>
                <a:rPr lang="sv-SE" altLang="sv-SE" sz="1200" b="1"/>
              </a:br>
              <a:r>
                <a:rPr lang="sv-SE" altLang="sv-SE" sz="1200" b="1"/>
                <a:t>ÅTERSKAPANDE</a:t>
              </a:r>
            </a:p>
          </p:txBody>
        </p:sp>
        <p:sp>
          <p:nvSpPr>
            <p:cNvPr id="39943" name="textruta 5"/>
            <p:cNvSpPr txBox="1">
              <a:spLocks noChangeArrowheads="1"/>
            </p:cNvSpPr>
            <p:nvPr/>
          </p:nvSpPr>
          <p:spPr bwMode="auto">
            <a:xfrm rot="-5400000">
              <a:off x="361207" y="2487129"/>
              <a:ext cx="11872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sv-SE" altLang="sv-SE" sz="1200" b="1"/>
                <a:t>ORGANISATION</a:t>
              </a:r>
              <a:endParaRPr lang="sv-SE" altLang="sv-SE" sz="1200"/>
            </a:p>
          </p:txBody>
        </p:sp>
        <p:sp>
          <p:nvSpPr>
            <p:cNvPr id="39944" name="textruta 6"/>
            <p:cNvSpPr txBox="1">
              <a:spLocks noChangeArrowheads="1"/>
            </p:cNvSpPr>
            <p:nvPr/>
          </p:nvSpPr>
          <p:spPr bwMode="auto">
            <a:xfrm rot="-5400000">
              <a:off x="429287" y="3619098"/>
              <a:ext cx="10510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sv-SE" altLang="sv-SE" sz="1200" b="1"/>
                <a:t>GRUPP</a:t>
              </a:r>
              <a:endParaRPr lang="sv-SE" altLang="sv-SE" sz="1200"/>
            </a:p>
          </p:txBody>
        </p:sp>
        <p:sp>
          <p:nvSpPr>
            <p:cNvPr id="39945" name="textruta 7"/>
            <p:cNvSpPr txBox="1">
              <a:spLocks noChangeArrowheads="1"/>
            </p:cNvSpPr>
            <p:nvPr/>
          </p:nvSpPr>
          <p:spPr bwMode="auto">
            <a:xfrm rot="-5400000">
              <a:off x="429288" y="4753293"/>
              <a:ext cx="10510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sv-SE" altLang="sv-SE" sz="1200" b="1"/>
                <a:t>INDIVID</a:t>
              </a:r>
              <a:endParaRPr lang="sv-SE" altLang="sv-SE" sz="1200"/>
            </a:p>
          </p:txBody>
        </p:sp>
        <p:sp>
          <p:nvSpPr>
            <p:cNvPr id="39946" name="textruta 8"/>
            <p:cNvSpPr txBox="1">
              <a:spLocks noChangeArrowheads="1"/>
            </p:cNvSpPr>
            <p:nvPr/>
          </p:nvSpPr>
          <p:spPr bwMode="auto">
            <a:xfrm>
              <a:off x="2661081" y="1776268"/>
              <a:ext cx="192977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sv-SE" altLang="sv-SE" sz="1200" b="1"/>
                <a:t>FÖREBYGGANDE</a:t>
              </a:r>
            </a:p>
          </p:txBody>
        </p:sp>
        <p:sp>
          <p:nvSpPr>
            <p:cNvPr id="39947" name="textruta 9"/>
            <p:cNvSpPr txBox="1">
              <a:spLocks noChangeArrowheads="1"/>
            </p:cNvSpPr>
            <p:nvPr/>
          </p:nvSpPr>
          <p:spPr bwMode="auto">
            <a:xfrm>
              <a:off x="4687844" y="1776268"/>
              <a:ext cx="2315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sv-SE" altLang="sv-SE" sz="1200" b="1"/>
                <a:t>FRÄMJANDE</a:t>
              </a:r>
            </a:p>
          </p:txBody>
        </p:sp>
      </p:grpSp>
      <p:pic>
        <p:nvPicPr>
          <p:cNvPr id="14" name="Bildobjek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1638" y="2306638"/>
            <a:ext cx="428625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8136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463F2E1-29B8-4B2B-AA11-3EC7459DE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144" y="0"/>
            <a:ext cx="2203856" cy="2065328"/>
          </a:xfrm>
          <a:prstGeom prst="rect">
            <a:avLst/>
          </a:prstGeom>
        </p:spPr>
      </p:pic>
      <p:sp>
        <p:nvSpPr>
          <p:cNvPr id="2" name="Rubrik 1">
            <a:extLst>
              <a:ext uri="{FF2B5EF4-FFF2-40B4-BE49-F238E27FC236}">
                <a16:creationId xmlns:a16="http://schemas.microsoft.com/office/drawing/2014/main" id="{884E476B-0AE4-4773-90E9-EF8157CDF0A6}"/>
              </a:ext>
            </a:extLst>
          </p:cNvPr>
          <p:cNvSpPr>
            <a:spLocks noGrp="1"/>
          </p:cNvSpPr>
          <p:nvPr>
            <p:ph type="title"/>
          </p:nvPr>
        </p:nvSpPr>
        <p:spPr/>
        <p:txBody>
          <a:bodyPr/>
          <a:lstStyle/>
          <a:p>
            <a:r>
              <a:rPr lang="sv-SE">
                <a:solidFill>
                  <a:schemeClr val="accent1"/>
                </a:solidFill>
              </a:rPr>
              <a:t>Rättvis och transparent organisation</a:t>
            </a:r>
          </a:p>
        </p:txBody>
      </p:sp>
      <p:sp>
        <p:nvSpPr>
          <p:cNvPr id="3" name="Platshållare för innehåll 2">
            <a:extLst>
              <a:ext uri="{FF2B5EF4-FFF2-40B4-BE49-F238E27FC236}">
                <a16:creationId xmlns:a16="http://schemas.microsoft.com/office/drawing/2014/main" id="{3D6C1F16-A885-4AE7-8936-69AAD12102C2}"/>
              </a:ext>
            </a:extLst>
          </p:cNvPr>
          <p:cNvSpPr>
            <a:spLocks noGrp="1"/>
          </p:cNvSpPr>
          <p:nvPr>
            <p:ph idx="1"/>
          </p:nvPr>
        </p:nvSpPr>
        <p:spPr/>
        <p:txBody>
          <a:bodyPr vert="horz" lIns="91440" tIns="45720" rIns="91440" bIns="45720" rtlCol="0" anchor="t">
            <a:noAutofit/>
          </a:bodyPr>
          <a:lstStyle/>
          <a:p>
            <a:pPr marL="0" indent="0">
              <a:buNone/>
            </a:pPr>
            <a:r>
              <a:rPr lang="sv-SE" sz="3200" dirty="0">
                <a:latin typeface="Calibri"/>
                <a:cs typeface="Times New Roman"/>
              </a:rPr>
              <a:t>Organisationen upplevs som schysst. Resurstilldelningar och beslut är välmotiverade, rättvisa, transparenta och efterlevs i hela organisationen. Roller, ansvar och mandat är tydliga. Det finns en hög grad av tillit mellan organisationens olika nivåer, verksamheter och individer. Värdegrund, policys och rutiner är väl kända, upplevs som relevanta och följs. </a:t>
            </a:r>
            <a:r>
              <a:rPr lang="sv-SE" sz="3200" dirty="0">
                <a:latin typeface="Calibri"/>
                <a:cs typeface="Calibri"/>
              </a:rPr>
              <a:t>Det är tydligt vad som gäller.</a:t>
            </a:r>
            <a:endParaRPr lang="sv-SE" sz="3200" dirty="0"/>
          </a:p>
        </p:txBody>
      </p:sp>
    </p:spTree>
    <p:extLst>
      <p:ext uri="{BB962C8B-B14F-4D97-AF65-F5344CB8AC3E}">
        <p14:creationId xmlns:p14="http://schemas.microsoft.com/office/powerpoint/2010/main" val="2267676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4A80C2F-C46E-4825-A826-031C266E3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144" y="0"/>
            <a:ext cx="2203856" cy="2065328"/>
          </a:xfrm>
          <a:prstGeom prst="rect">
            <a:avLst/>
          </a:prstGeom>
        </p:spPr>
      </p:pic>
      <p:sp>
        <p:nvSpPr>
          <p:cNvPr id="2" name="Rubrik 1">
            <a:extLst>
              <a:ext uri="{FF2B5EF4-FFF2-40B4-BE49-F238E27FC236}">
                <a16:creationId xmlns:a16="http://schemas.microsoft.com/office/drawing/2014/main" id="{EBE7D0E0-778E-4D7A-9974-124A8C6406A0}"/>
              </a:ext>
            </a:extLst>
          </p:cNvPr>
          <p:cNvSpPr>
            <a:spLocks noGrp="1"/>
          </p:cNvSpPr>
          <p:nvPr>
            <p:ph type="title"/>
          </p:nvPr>
        </p:nvSpPr>
        <p:spPr/>
        <p:txBody>
          <a:bodyPr/>
          <a:lstStyle/>
          <a:p>
            <a:r>
              <a:rPr lang="sv-SE">
                <a:solidFill>
                  <a:schemeClr val="accent1"/>
                </a:solidFill>
              </a:rPr>
              <a:t>Närvarande, tillitsfullt och engagerat ledarskap</a:t>
            </a:r>
          </a:p>
        </p:txBody>
      </p:sp>
      <p:sp>
        <p:nvSpPr>
          <p:cNvPr id="3" name="Platshållare för innehåll 2">
            <a:extLst>
              <a:ext uri="{FF2B5EF4-FFF2-40B4-BE49-F238E27FC236}">
                <a16:creationId xmlns:a16="http://schemas.microsoft.com/office/drawing/2014/main" id="{5B86BBC4-F239-40D8-B4E7-3D4C8C2F473D}"/>
              </a:ext>
            </a:extLst>
          </p:cNvPr>
          <p:cNvSpPr>
            <a:spLocks noGrp="1"/>
          </p:cNvSpPr>
          <p:nvPr>
            <p:ph idx="1"/>
          </p:nvPr>
        </p:nvSpPr>
        <p:spPr/>
        <p:txBody>
          <a:bodyPr vert="horz" lIns="91440" tIns="45720" rIns="91440" bIns="45720" rtlCol="0" anchor="t">
            <a:noAutofit/>
          </a:bodyPr>
          <a:lstStyle/>
          <a:p>
            <a:pPr marL="0" indent="0">
              <a:buNone/>
            </a:pPr>
            <a:r>
              <a:rPr lang="sv-SE" sz="3200" dirty="0">
                <a:latin typeface="Calibri"/>
                <a:cs typeface="Times New Roman"/>
              </a:rPr>
              <a:t>Ledare är tillgängliga, tydliggör mål, inspirerar och visar vägen. Ledare är måna om att utveckla relationer och visar tillit genom att ge ansvar, stöd och möjligheter. Chefer och medarbetare i alla led tar ansvar och tydliggör vad de behöver för att göra sina uppgifter och nå uppsatta mål. Alla ser till verksamhetens bästa och driver gemensamt verksamheten framåt.</a:t>
            </a:r>
          </a:p>
        </p:txBody>
      </p:sp>
    </p:spTree>
    <p:extLst>
      <p:ext uri="{BB962C8B-B14F-4D97-AF65-F5344CB8AC3E}">
        <p14:creationId xmlns:p14="http://schemas.microsoft.com/office/powerpoint/2010/main" val="2954339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4A80C2F-C46E-4825-A826-031C266E3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144" y="0"/>
            <a:ext cx="2203856" cy="2065328"/>
          </a:xfrm>
          <a:prstGeom prst="rect">
            <a:avLst/>
          </a:prstGeom>
        </p:spPr>
      </p:pic>
      <p:sp>
        <p:nvSpPr>
          <p:cNvPr id="2" name="Rubrik 1">
            <a:extLst>
              <a:ext uri="{FF2B5EF4-FFF2-40B4-BE49-F238E27FC236}">
                <a16:creationId xmlns:a16="http://schemas.microsoft.com/office/drawing/2014/main" id="{EBE7D0E0-778E-4D7A-9974-124A8C6406A0}"/>
              </a:ext>
            </a:extLst>
          </p:cNvPr>
          <p:cNvSpPr>
            <a:spLocks noGrp="1"/>
          </p:cNvSpPr>
          <p:nvPr>
            <p:ph type="title"/>
          </p:nvPr>
        </p:nvSpPr>
        <p:spPr/>
        <p:txBody>
          <a:bodyPr/>
          <a:lstStyle/>
          <a:p>
            <a:r>
              <a:rPr lang="sv-SE" dirty="0">
                <a:solidFill>
                  <a:schemeClr val="accent1"/>
                </a:solidFill>
              </a:rPr>
              <a:t>Delaktighet och inflytande</a:t>
            </a:r>
          </a:p>
        </p:txBody>
      </p:sp>
      <p:sp>
        <p:nvSpPr>
          <p:cNvPr id="3" name="Platshållare för innehåll 2">
            <a:extLst>
              <a:ext uri="{FF2B5EF4-FFF2-40B4-BE49-F238E27FC236}">
                <a16:creationId xmlns:a16="http://schemas.microsoft.com/office/drawing/2014/main" id="{5B86BBC4-F239-40D8-B4E7-3D4C8C2F473D}"/>
              </a:ext>
            </a:extLst>
          </p:cNvPr>
          <p:cNvSpPr>
            <a:spLocks noGrp="1"/>
          </p:cNvSpPr>
          <p:nvPr>
            <p:ph idx="1"/>
          </p:nvPr>
        </p:nvSpPr>
        <p:spPr/>
        <p:txBody>
          <a:bodyPr/>
          <a:lstStyle/>
          <a:p>
            <a:pPr marL="0" indent="0">
              <a:buNone/>
            </a:pPr>
            <a:r>
              <a:rPr lang="sv-SE" sz="3200" dirty="0"/>
              <a:t>Organisationen skapar förutsättningar för medarbetare att ha inflytande över sin arbetssituation och vara delaktiga i verksamhetsutvecklingen. Rutiner, arbetssätt, mötes- och beslutsstrukturer utformas för att ta vara på medarbetares tankar, åsikter och idéer. Alla kommer till tals och bidrar med olika erfarenheter och perspektiv. Det är tydligt vad man kan påverka och inte.</a:t>
            </a:r>
          </a:p>
        </p:txBody>
      </p:sp>
    </p:spTree>
    <p:extLst>
      <p:ext uri="{BB962C8B-B14F-4D97-AF65-F5344CB8AC3E}">
        <p14:creationId xmlns:p14="http://schemas.microsoft.com/office/powerpoint/2010/main" val="4268446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6463F2E1-29B8-4B2B-AA11-3EC7459DED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144" y="0"/>
            <a:ext cx="2203856" cy="2065328"/>
          </a:xfrm>
          <a:prstGeom prst="rect">
            <a:avLst/>
          </a:prstGeom>
        </p:spPr>
      </p:pic>
      <p:sp>
        <p:nvSpPr>
          <p:cNvPr id="2" name="Rubrik 1">
            <a:extLst>
              <a:ext uri="{FF2B5EF4-FFF2-40B4-BE49-F238E27FC236}">
                <a16:creationId xmlns:a16="http://schemas.microsoft.com/office/drawing/2014/main" id="{884E476B-0AE4-4773-90E9-EF8157CDF0A6}"/>
              </a:ext>
            </a:extLst>
          </p:cNvPr>
          <p:cNvSpPr>
            <a:spLocks noGrp="1"/>
          </p:cNvSpPr>
          <p:nvPr>
            <p:ph type="title"/>
          </p:nvPr>
        </p:nvSpPr>
        <p:spPr/>
        <p:txBody>
          <a:bodyPr/>
          <a:lstStyle/>
          <a:p>
            <a:r>
              <a:rPr lang="sv-SE">
                <a:solidFill>
                  <a:schemeClr val="accent1"/>
                </a:solidFill>
              </a:rPr>
              <a:t>Kommunikation och återkoppling</a:t>
            </a:r>
          </a:p>
        </p:txBody>
      </p:sp>
      <p:sp>
        <p:nvSpPr>
          <p:cNvPr id="3" name="Platshållare för innehåll 2">
            <a:extLst>
              <a:ext uri="{FF2B5EF4-FFF2-40B4-BE49-F238E27FC236}">
                <a16:creationId xmlns:a16="http://schemas.microsoft.com/office/drawing/2014/main" id="{3D6C1F16-A885-4AE7-8936-69AAD12102C2}"/>
              </a:ext>
            </a:extLst>
          </p:cNvPr>
          <p:cNvSpPr>
            <a:spLocks noGrp="1"/>
          </p:cNvSpPr>
          <p:nvPr>
            <p:ph idx="1"/>
          </p:nvPr>
        </p:nvSpPr>
        <p:spPr/>
        <p:txBody>
          <a:bodyPr vert="horz" lIns="91440" tIns="45720" rIns="91440" bIns="45720" rtlCol="0" anchor="t">
            <a:noAutofit/>
          </a:bodyPr>
          <a:lstStyle/>
          <a:p>
            <a:pPr marL="0" indent="0">
              <a:buNone/>
            </a:pPr>
            <a:r>
              <a:rPr lang="sv-SE" sz="3200" dirty="0">
                <a:latin typeface="Calibri"/>
                <a:cs typeface="Times New Roman"/>
              </a:rPr>
              <a:t>Samtalsklimatet är öppet och tillåtande uppåt, nedåt och åt sidorna. Det finns fungerande kommunikationsvägar och forum för information och dialog. Alla lyssnar på varandra. Återkoppling ges på beteenden och hur de påverkar verksamhetens resultat. Sakfrågor hanteras utan att det blir personligt. </a:t>
            </a:r>
            <a:endParaRPr lang="sv-SE" sz="3200" dirty="0"/>
          </a:p>
        </p:txBody>
      </p:sp>
    </p:spTree>
    <p:extLst>
      <p:ext uri="{BB962C8B-B14F-4D97-AF65-F5344CB8AC3E}">
        <p14:creationId xmlns:p14="http://schemas.microsoft.com/office/powerpoint/2010/main" val="1967499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4A80C2F-C46E-4825-A826-031C266E37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8144" y="0"/>
            <a:ext cx="2203856" cy="2065328"/>
          </a:xfrm>
          <a:prstGeom prst="rect">
            <a:avLst/>
          </a:prstGeom>
        </p:spPr>
      </p:pic>
      <p:sp>
        <p:nvSpPr>
          <p:cNvPr id="2" name="Rubrik 1">
            <a:extLst>
              <a:ext uri="{FF2B5EF4-FFF2-40B4-BE49-F238E27FC236}">
                <a16:creationId xmlns:a16="http://schemas.microsoft.com/office/drawing/2014/main" id="{EBE7D0E0-778E-4D7A-9974-124A8C6406A0}"/>
              </a:ext>
            </a:extLst>
          </p:cNvPr>
          <p:cNvSpPr>
            <a:spLocks noGrp="1"/>
          </p:cNvSpPr>
          <p:nvPr>
            <p:ph type="title"/>
          </p:nvPr>
        </p:nvSpPr>
        <p:spPr/>
        <p:txBody>
          <a:bodyPr/>
          <a:lstStyle/>
          <a:p>
            <a:r>
              <a:rPr lang="sv-SE">
                <a:solidFill>
                  <a:schemeClr val="accent1"/>
                </a:solidFill>
                <a:cs typeface="Arial"/>
              </a:rPr>
              <a:t>Prioritering av arbetsuppgifter</a:t>
            </a:r>
          </a:p>
        </p:txBody>
      </p:sp>
      <p:sp>
        <p:nvSpPr>
          <p:cNvPr id="3" name="Platshållare för innehåll 2">
            <a:extLst>
              <a:ext uri="{FF2B5EF4-FFF2-40B4-BE49-F238E27FC236}">
                <a16:creationId xmlns:a16="http://schemas.microsoft.com/office/drawing/2014/main" id="{5B86BBC4-F239-40D8-B4E7-3D4C8C2F473D}"/>
              </a:ext>
            </a:extLst>
          </p:cNvPr>
          <p:cNvSpPr>
            <a:spLocks noGrp="1"/>
          </p:cNvSpPr>
          <p:nvPr>
            <p:ph idx="1"/>
          </p:nvPr>
        </p:nvSpPr>
        <p:spPr/>
        <p:txBody>
          <a:bodyPr vert="horz" lIns="91440" tIns="45720" rIns="91440" bIns="45720" rtlCol="0" anchor="t">
            <a:noAutofit/>
          </a:bodyPr>
          <a:lstStyle/>
          <a:p>
            <a:pPr marL="0" indent="0">
              <a:buNone/>
            </a:pPr>
            <a:r>
              <a:rPr lang="sv-SE" sz="3200" dirty="0">
                <a:latin typeface="Calibri"/>
                <a:cs typeface="Times New Roman"/>
              </a:rPr>
              <a:t>Det förs regelbundna samtal för att främja balans mellan krav och resurser. Det finns samsyn om vad som är viktigt, bråttom och rätt sak att göra. Medarbetarna upplever att de kommer till sin rätt och är trygga i den prioritering de gör i vardagen. När kraven i arbetet – mer än tillfälligt – överskrider resurserna går chefer i alla led in och prioriterar arbetsuppgifter. </a:t>
            </a:r>
            <a:endParaRPr lang="sv-SE" sz="3200" dirty="0"/>
          </a:p>
        </p:txBody>
      </p:sp>
    </p:spTree>
    <p:extLst>
      <p:ext uri="{BB962C8B-B14F-4D97-AF65-F5344CB8AC3E}">
        <p14:creationId xmlns:p14="http://schemas.microsoft.com/office/powerpoint/2010/main" val="433464260"/>
      </p:ext>
    </p:extLst>
  </p:cSld>
  <p:clrMapOvr>
    <a:masterClrMapping/>
  </p:clrMapOvr>
</p:sld>
</file>

<file path=ppt/theme/theme1.xml><?xml version="1.0" encoding="utf-8"?>
<a:theme xmlns:a="http://schemas.openxmlformats.org/drawingml/2006/main" name="Suntarbetsliv">
  <a:themeElements>
    <a:clrScheme name="Suntarbetsliv">
      <a:dk1>
        <a:sysClr val="windowText" lastClr="000000"/>
      </a:dk1>
      <a:lt1>
        <a:sysClr val="window" lastClr="FFFFFF"/>
      </a:lt1>
      <a:dk2>
        <a:srgbClr val="1F497D"/>
      </a:dk2>
      <a:lt2>
        <a:srgbClr val="EEECE1"/>
      </a:lt2>
      <a:accent1>
        <a:srgbClr val="FF5C00"/>
      </a:accent1>
      <a:accent2>
        <a:srgbClr val="00A8E1"/>
      </a:accent2>
      <a:accent3>
        <a:srgbClr val="E91449"/>
      </a:accent3>
      <a:accent4>
        <a:srgbClr val="BCCF00"/>
      </a:accent4>
      <a:accent5>
        <a:srgbClr val="01BF99"/>
      </a:accent5>
      <a:accent6>
        <a:srgbClr val="EED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0BE582F-4CA6-4F27-B52D-A14A8C734AA8}" vid="{BDEFD9C1-041A-47C7-9373-418CF5F4C650}"/>
    </a:ext>
  </a:extLst>
</a:theme>
</file>

<file path=ppt/theme/theme2.xml><?xml version="1.0" encoding="utf-8"?>
<a:theme xmlns:a="http://schemas.openxmlformats.org/drawingml/2006/main" name="Kapitel rö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ÖSTK_mall_SWE" id="{0C1FF119-AD22-4257-BF74-E738A30889E0}" vid="{A354CE04-096D-496F-A6D5-7AD9CC1859E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B1551543DB3FA47B7DB2D7F90BA707C" ma:contentTypeVersion="14" ma:contentTypeDescription="Skapa ett nytt dokument." ma:contentTypeScope="" ma:versionID="5d56c61cf32af828af0cec4ed598efc9">
  <xsd:schema xmlns:xsd="http://www.w3.org/2001/XMLSchema" xmlns:xs="http://www.w3.org/2001/XMLSchema" xmlns:p="http://schemas.microsoft.com/office/2006/metadata/properties" xmlns:ns2="1a6e3fa1-c333-471c-82e6-93548a95aedd" xmlns:ns3="6395175a-83d6-4cca-8e00-0d2518442864" targetNamespace="http://schemas.microsoft.com/office/2006/metadata/properties" ma:root="true" ma:fieldsID="2342486eae87f4ee1e4811cee4dc2276" ns2:_="" ns3:_="">
    <xsd:import namespace="1a6e3fa1-c333-471c-82e6-93548a95aedd"/>
    <xsd:import namespace="6395175a-83d6-4cca-8e00-0d25184428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element ref="ns2:dt"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e3fa1-c333-471c-82e6-93548a95a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t" ma:index="20" nillable="true" ma:displayName="dt" ma:format="DateTime" ma:internalName="dt">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95175a-83d6-4cca-8e00-0d2518442864"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t xmlns="1a6e3fa1-c333-471c-82e6-93548a95aedd" xsi:nil="true"/>
  </documentManagement>
</p:properties>
</file>

<file path=customXml/itemProps1.xml><?xml version="1.0" encoding="utf-8"?>
<ds:datastoreItem xmlns:ds="http://schemas.openxmlformats.org/officeDocument/2006/customXml" ds:itemID="{9A96112E-0E4A-4180-9518-827D2C14217D}">
  <ds:schemaRefs>
    <ds:schemaRef ds:uri="http://schemas.microsoft.com/sharepoint/v3/contenttype/forms"/>
  </ds:schemaRefs>
</ds:datastoreItem>
</file>

<file path=customXml/itemProps2.xml><?xml version="1.0" encoding="utf-8"?>
<ds:datastoreItem xmlns:ds="http://schemas.openxmlformats.org/officeDocument/2006/customXml" ds:itemID="{F8DE3313-9EA2-4437-89CB-3333099F91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6e3fa1-c333-471c-82e6-93548a95aedd"/>
    <ds:schemaRef ds:uri="6395175a-83d6-4cca-8e00-0d25184428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4D60B0-E4D7-4874-AEC8-867219D5A339}">
  <ds:schemaRefs>
    <ds:schemaRef ds:uri="http://schemas.microsoft.com/office/2006/documentManagement/types"/>
    <ds:schemaRef ds:uri="6395175a-83d6-4cca-8e00-0d2518442864"/>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terms/"/>
    <ds:schemaRef ds:uri="1a6e3fa1-c333-471c-82e6-93548a95aed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SA_presentation_widescreen_v4</Template>
  <TotalTime>228</TotalTime>
  <Words>1886</Words>
  <Application>Microsoft Office PowerPoint</Application>
  <PresentationFormat>Bredbild</PresentationFormat>
  <Paragraphs>82</Paragraphs>
  <Slides>15</Slides>
  <Notes>14</Notes>
  <HiddenSlides>0</HiddenSlides>
  <MMClips>2</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15</vt:i4>
      </vt:variant>
    </vt:vector>
  </HeadingPairs>
  <TitlesOfParts>
    <vt:vector size="20" baseType="lpstr">
      <vt:lpstr>Arial</vt:lpstr>
      <vt:lpstr>Calibri</vt:lpstr>
      <vt:lpstr>Times New Roman</vt:lpstr>
      <vt:lpstr>Suntarbetsliv</vt:lpstr>
      <vt:lpstr>Kapitel röd</vt:lpstr>
      <vt:lpstr>PowerPoint-presentation</vt:lpstr>
      <vt:lpstr>PowerPoint-presentation</vt:lpstr>
      <vt:lpstr>PowerPoint-presentation</vt:lpstr>
      <vt:lpstr>PowerPoint-presentation</vt:lpstr>
      <vt:lpstr>Rättvis och transparent organisation</vt:lpstr>
      <vt:lpstr>Närvarande, tillitsfullt och engagerat ledarskap</vt:lpstr>
      <vt:lpstr>Delaktighet och inflytande</vt:lpstr>
      <vt:lpstr>Kommunikation och återkoppling</vt:lpstr>
      <vt:lpstr>Prioritering av arbetsuppgifter</vt:lpstr>
      <vt:lpstr>Kompetensutveckling hela arbetslivet</vt:lpstr>
      <vt:lpstr>Systematiskt arbetsmiljöarbete i vardagen</vt:lpstr>
      <vt:lpstr>Tidiga insatser och arbetsanpassning</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Malin Berggren</dc:creator>
  <cp:lastModifiedBy>Söderberg, Åsa</cp:lastModifiedBy>
  <cp:revision>10</cp:revision>
  <cp:lastPrinted>2020-01-30T15:01:59Z</cp:lastPrinted>
  <dcterms:created xsi:type="dcterms:W3CDTF">2020-04-21T12:47:43Z</dcterms:created>
  <dcterms:modified xsi:type="dcterms:W3CDTF">2022-09-22T09:28:50Z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0x010100BB1551543DB3FA47B7DB2D7F90BA707C</vt:lpwstr>
  </property>
</Properties>
</file>