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906000" cy="6858000" type="A4"/>
  <p:notesSz cx="6797675" cy="992663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DFF"/>
    <a:srgbClr val="65B2FF"/>
    <a:srgbClr val="99CCFF"/>
    <a:srgbClr val="EFEF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301" autoAdjust="0"/>
  </p:normalViewPr>
  <p:slideViewPr>
    <p:cSldViewPr>
      <p:cViewPr varScale="1">
        <p:scale>
          <a:sx n="68" d="100"/>
          <a:sy n="68" d="100"/>
        </p:scale>
        <p:origin x="288" y="6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F9C4CEE-202E-4898-81FC-D2F1658675D8}" type="datetimeFigureOut">
              <a:rPr lang="sv-SE"/>
              <a:pPr>
                <a:defRPr/>
              </a:pPr>
              <a:t>2023-11-01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smtClean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D91BE5-770B-4261-AC6E-B24A5FEA6FE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9327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r>
              <a:rPr lang="sv-SE" dirty="0" smtClean="0"/>
              <a:t>Arbetsmiljöcirkeln</a:t>
            </a:r>
            <a:r>
              <a:rPr lang="sv-SE" baseline="0" dirty="0" smtClean="0"/>
              <a:t> – ett enkelt sätt att </a:t>
            </a:r>
            <a:r>
              <a:rPr lang="sv-SE" baseline="0" smtClean="0"/>
              <a:t>undersöka arbetsmiljön</a:t>
            </a:r>
            <a:endParaRPr lang="sv-SE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sv-SE" dirty="0" smtClean="0"/>
          </a:p>
        </p:txBody>
      </p:sp>
      <p:sp>
        <p:nvSpPr>
          <p:cNvPr id="922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29367B-E6F2-400D-9F9C-D055193108DB}" type="slidenum">
              <a:rPr lang="sv-SE" altLang="sv-SE" smtClean="0"/>
              <a:pPr eaLnBrk="1" hangingPunct="1"/>
              <a:t>1</a:t>
            </a:fld>
            <a:endParaRPr lang="sv-SE" altLang="sv-S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F03A7-C82C-431C-AA7E-DC8A8988191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085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33A2B-25B7-46A0-8C85-6727A60B34E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95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BBF5D-4B0C-47AF-B16E-7D6F1FAC231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268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695D8-0FD3-4787-BA7D-7C0FE820DCD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4556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4F667-BA3D-4DE0-AB0C-F809FAD4C32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2639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F1988-C5E1-4022-BFEB-6370B5515EB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844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122D-449B-449A-9842-948B85986817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784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87D29-D437-4979-9560-66450E5AB6B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525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BA8C4-F84F-41C4-A5FA-E2ED217EED7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2679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79B0E-E21E-4407-ADAC-854005D9C63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422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1E30F-9422-454A-B90C-62D4BB02665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768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  <a:p>
            <a:pPr lvl="3"/>
            <a:r>
              <a:rPr lang="sv-SE" altLang="sv-SE" smtClean="0"/>
              <a:t>Nivå fyra</a:t>
            </a:r>
          </a:p>
          <a:p>
            <a:pPr lvl="4"/>
            <a:r>
              <a:rPr lang="sv-SE" alt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38F2E51-5FCA-4EC1-BC19-8C53FA2ADC0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28588" y="215900"/>
            <a:ext cx="3097212" cy="43021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sv-SE" sz="1100" dirty="0">
                <a:solidFill>
                  <a:schemeClr val="bg2"/>
                </a:solidFill>
              </a:rPr>
              <a:t>Besvara varje fråga genom att sätta ett kryss någonstans på linjen mellan ja och nej.</a:t>
            </a:r>
          </a:p>
        </p:txBody>
      </p:sp>
      <p:grpSp>
        <p:nvGrpSpPr>
          <p:cNvPr id="3076" name="Grupp 3075"/>
          <p:cNvGrpSpPr/>
          <p:nvPr/>
        </p:nvGrpSpPr>
        <p:grpSpPr>
          <a:xfrm>
            <a:off x="344488" y="215900"/>
            <a:ext cx="9167722" cy="6244902"/>
            <a:chOff x="538848" y="237331"/>
            <a:chExt cx="9167722" cy="6244902"/>
          </a:xfrm>
        </p:grpSpPr>
        <p:cxnSp>
          <p:nvCxnSpPr>
            <p:cNvPr id="6" name="Rak 5"/>
            <p:cNvCxnSpPr>
              <a:stCxn id="4" idx="1"/>
            </p:cNvCxnSpPr>
            <p:nvPr/>
          </p:nvCxnSpPr>
          <p:spPr>
            <a:xfrm>
              <a:off x="3533775" y="1943100"/>
              <a:ext cx="547688" cy="1270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ak 7"/>
            <p:cNvCxnSpPr>
              <a:stCxn id="4" idx="1"/>
              <a:endCxn id="4" idx="5"/>
            </p:cNvCxnSpPr>
            <p:nvPr/>
          </p:nvCxnSpPr>
          <p:spPr>
            <a:xfrm>
              <a:off x="3533775" y="1943100"/>
              <a:ext cx="3263900" cy="32527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77" name="Grupp 14"/>
            <p:cNvGrpSpPr>
              <a:grpSpLocks/>
            </p:cNvGrpSpPr>
            <p:nvPr/>
          </p:nvGrpSpPr>
          <p:grpSpPr bwMode="auto">
            <a:xfrm>
              <a:off x="2857500" y="1268413"/>
              <a:ext cx="4616450" cy="4602162"/>
              <a:chOff x="2720752" y="181298"/>
              <a:chExt cx="6264696" cy="6264696"/>
            </a:xfrm>
          </p:grpSpPr>
          <p:sp>
            <p:nvSpPr>
              <p:cNvPr id="4" name="Eller 3"/>
              <p:cNvSpPr/>
              <p:nvPr/>
            </p:nvSpPr>
            <p:spPr>
              <a:xfrm>
                <a:off x="2720752" y="181298"/>
                <a:ext cx="6264696" cy="6264696"/>
              </a:xfrm>
              <a:prstGeom prst="flowChartOr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sv-SE"/>
              </a:p>
            </p:txBody>
          </p:sp>
          <p:cxnSp>
            <p:nvCxnSpPr>
              <p:cNvPr id="10" name="Rak 9"/>
              <p:cNvCxnSpPr>
                <a:endCxn id="4" idx="5"/>
              </p:cNvCxnSpPr>
              <p:nvPr/>
            </p:nvCxnSpPr>
            <p:spPr>
              <a:xfrm>
                <a:off x="3638483" y="1099716"/>
                <a:ext cx="4429235" cy="442786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44" name="Rak 43"/>
              <p:cNvCxnSpPr/>
              <p:nvPr/>
            </p:nvCxnSpPr>
            <p:spPr>
              <a:xfrm rot="5400000">
                <a:off x="3639170" y="1099029"/>
                <a:ext cx="4427860" cy="442923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3078" name="Text Box 23"/>
            <p:cNvSpPr txBox="1">
              <a:spLocks noChangeArrowheads="1"/>
            </p:cNvSpPr>
            <p:nvPr/>
          </p:nvSpPr>
          <p:spPr bwMode="auto">
            <a:xfrm>
              <a:off x="7158275" y="528260"/>
              <a:ext cx="2401432" cy="120032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marL="0" indent="0">
                <a:buFontTx/>
                <a:buNone/>
                <a:defRPr/>
              </a:pPr>
              <a:r>
                <a:rPr lang="sv-SE" altLang="sv-SE" sz="1200" b="1" dirty="0" smtClean="0"/>
                <a:t>Delaktighet</a:t>
              </a:r>
              <a:r>
                <a:rPr lang="sv-SE" altLang="sv-SE" sz="1400" b="1" dirty="0"/>
                <a:t/>
              </a:r>
              <a:br>
                <a:rPr lang="sv-SE" altLang="sv-SE" sz="1400" b="1" dirty="0"/>
              </a:br>
              <a:r>
                <a:rPr lang="sv-SE" sz="1200" dirty="0" smtClean="0"/>
                <a:t>Det </a:t>
              </a:r>
              <a:r>
                <a:rPr lang="sv-SE" sz="1200" dirty="0"/>
                <a:t>finns fungerande arbetsplatsträffar och/eller andra typer av möten där </a:t>
              </a:r>
              <a:r>
                <a:rPr lang="sv-SE" sz="1200" dirty="0" smtClean="0"/>
                <a:t>vi som </a:t>
              </a:r>
              <a:r>
                <a:rPr lang="sv-SE" sz="1200" dirty="0"/>
                <a:t>medarbetare har möjlighet att vara delaktiga. </a:t>
              </a:r>
            </a:p>
          </p:txBody>
        </p:sp>
        <p:sp>
          <p:nvSpPr>
            <p:cNvPr id="3079" name="Text Box 23"/>
            <p:cNvSpPr txBox="1">
              <a:spLocks noChangeArrowheads="1"/>
            </p:cNvSpPr>
            <p:nvPr/>
          </p:nvSpPr>
          <p:spPr bwMode="auto">
            <a:xfrm>
              <a:off x="7833320" y="3179762"/>
              <a:ext cx="187325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200" b="1"/>
                <a:t>XX</a:t>
              </a:r>
              <a:br>
                <a:rPr lang="sv-SE" altLang="sv-SE" sz="1200" b="1"/>
              </a:br>
              <a:r>
                <a:rPr lang="sv-SE" altLang="sv-SE" sz="1200"/>
                <a:t>XX</a:t>
              </a:r>
            </a:p>
          </p:txBody>
        </p:sp>
        <p:sp>
          <p:nvSpPr>
            <p:cNvPr id="3080" name="Text Box 23"/>
            <p:cNvSpPr txBox="1">
              <a:spLocks noChangeArrowheads="1"/>
            </p:cNvSpPr>
            <p:nvPr/>
          </p:nvSpPr>
          <p:spPr bwMode="auto">
            <a:xfrm>
              <a:off x="538848" y="3251596"/>
              <a:ext cx="1929542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200" b="1" dirty="0"/>
                <a:t>XX</a:t>
              </a:r>
              <a:br>
                <a:rPr lang="sv-SE" altLang="sv-SE" sz="1200" b="1" dirty="0"/>
              </a:br>
              <a:r>
                <a:rPr lang="sv-SE" altLang="sv-SE" sz="1200" dirty="0" err="1"/>
                <a:t>XX</a:t>
              </a:r>
              <a:endParaRPr lang="sv-SE" altLang="sv-SE" sz="1200" dirty="0"/>
            </a:p>
          </p:txBody>
        </p:sp>
        <p:sp>
          <p:nvSpPr>
            <p:cNvPr id="3081" name="Text Box 23"/>
            <p:cNvSpPr txBox="1">
              <a:spLocks noChangeArrowheads="1"/>
            </p:cNvSpPr>
            <p:nvPr/>
          </p:nvSpPr>
          <p:spPr bwMode="auto">
            <a:xfrm>
              <a:off x="1114912" y="5133975"/>
              <a:ext cx="218550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200" b="1"/>
                <a:t>XX</a:t>
              </a:r>
              <a:br>
                <a:rPr lang="sv-SE" altLang="sv-SE" sz="1200" b="1"/>
              </a:br>
              <a:r>
                <a:rPr lang="sv-SE" altLang="sv-SE" sz="1200"/>
                <a:t>XX</a:t>
              </a:r>
            </a:p>
          </p:txBody>
        </p:sp>
        <p:sp>
          <p:nvSpPr>
            <p:cNvPr id="3082" name="Text Box 23"/>
            <p:cNvSpPr txBox="1">
              <a:spLocks noChangeArrowheads="1"/>
            </p:cNvSpPr>
            <p:nvPr/>
          </p:nvSpPr>
          <p:spPr bwMode="auto">
            <a:xfrm>
              <a:off x="7447234" y="5195887"/>
              <a:ext cx="2164621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200" b="1"/>
                <a:t>XX</a:t>
              </a:r>
              <a:br>
                <a:rPr lang="sv-SE" altLang="sv-SE" sz="1200" b="1"/>
              </a:br>
              <a:r>
                <a:rPr lang="sv-SE" altLang="sv-SE" sz="1200"/>
                <a:t>XX</a:t>
              </a:r>
            </a:p>
          </p:txBody>
        </p:sp>
        <p:sp>
          <p:nvSpPr>
            <p:cNvPr id="3083" name="Text Box 23"/>
            <p:cNvSpPr txBox="1">
              <a:spLocks noChangeArrowheads="1"/>
            </p:cNvSpPr>
            <p:nvPr/>
          </p:nvSpPr>
          <p:spPr bwMode="auto">
            <a:xfrm>
              <a:off x="4081463" y="6020568"/>
              <a:ext cx="2218025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200" b="1" dirty="0"/>
                <a:t>XX</a:t>
              </a:r>
              <a:br>
                <a:rPr lang="sv-SE" altLang="sv-SE" sz="1200" b="1" dirty="0"/>
              </a:br>
              <a:r>
                <a:rPr lang="sv-SE" altLang="sv-SE" sz="1200" dirty="0" err="1" smtClean="0"/>
                <a:t>XX</a:t>
              </a:r>
              <a:endParaRPr lang="sv-SE" altLang="sv-SE" sz="1200" dirty="0" smtClean="0"/>
            </a:p>
          </p:txBody>
        </p:sp>
        <p:sp>
          <p:nvSpPr>
            <p:cNvPr id="3084" name="Text Box 23"/>
            <p:cNvSpPr txBox="1">
              <a:spLocks noChangeArrowheads="1"/>
            </p:cNvSpPr>
            <p:nvPr/>
          </p:nvSpPr>
          <p:spPr bwMode="auto">
            <a:xfrm>
              <a:off x="1114912" y="1301750"/>
              <a:ext cx="2206137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200" b="1" dirty="0"/>
                <a:t>XX</a:t>
              </a:r>
              <a:br>
                <a:rPr lang="sv-SE" altLang="sv-SE" sz="1200" b="1" dirty="0"/>
              </a:br>
              <a:r>
                <a:rPr lang="sv-SE" altLang="sv-SE" sz="1200" dirty="0" err="1" smtClean="0"/>
                <a:t>xx</a:t>
              </a:r>
              <a:endParaRPr lang="sv-SE" altLang="sv-SE" sz="1200" dirty="0"/>
            </a:p>
          </p:txBody>
        </p:sp>
        <p:sp>
          <p:nvSpPr>
            <p:cNvPr id="3085" name="Text Box 23"/>
            <p:cNvSpPr txBox="1">
              <a:spLocks noChangeArrowheads="1"/>
            </p:cNvSpPr>
            <p:nvPr/>
          </p:nvSpPr>
          <p:spPr bwMode="auto">
            <a:xfrm>
              <a:off x="4081463" y="237331"/>
              <a:ext cx="2218025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200" b="1" dirty="0"/>
                <a:t>XX</a:t>
              </a:r>
              <a:br>
                <a:rPr lang="sv-SE" altLang="sv-SE" sz="1200" b="1" dirty="0"/>
              </a:br>
              <a:r>
                <a:rPr lang="sv-SE" altLang="sv-SE" sz="1200" dirty="0" err="1"/>
                <a:t>XX</a:t>
              </a:r>
              <a:endParaRPr lang="sv-SE" altLang="sv-SE" sz="1200" dirty="0"/>
            </a:p>
          </p:txBody>
        </p:sp>
        <p:sp>
          <p:nvSpPr>
            <p:cNvPr id="16" name="Ellips 15"/>
            <p:cNvSpPr/>
            <p:nvPr/>
          </p:nvSpPr>
          <p:spPr>
            <a:xfrm>
              <a:off x="4870450" y="3281363"/>
              <a:ext cx="574675" cy="5762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sv-SE" sz="900" b="1" dirty="0">
                <a:solidFill>
                  <a:schemeClr val="tx2"/>
                </a:solidFill>
              </a:endParaRPr>
            </a:p>
          </p:txBody>
        </p:sp>
        <p:sp>
          <p:nvSpPr>
            <p:cNvPr id="3087" name="Text Box 23"/>
            <p:cNvSpPr txBox="1">
              <a:spLocks noChangeArrowheads="1"/>
            </p:cNvSpPr>
            <p:nvPr/>
          </p:nvSpPr>
          <p:spPr bwMode="auto">
            <a:xfrm>
              <a:off x="4876800" y="3421063"/>
              <a:ext cx="5762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400" b="1" dirty="0"/>
                <a:t>NEJ</a:t>
              </a:r>
              <a:endParaRPr lang="sv-SE" altLang="sv-SE" sz="1200" dirty="0"/>
            </a:p>
          </p:txBody>
        </p:sp>
        <p:sp>
          <p:nvSpPr>
            <p:cNvPr id="3088" name="Text Box 23"/>
            <p:cNvSpPr txBox="1">
              <a:spLocks noChangeArrowheads="1"/>
            </p:cNvSpPr>
            <p:nvPr/>
          </p:nvSpPr>
          <p:spPr bwMode="auto">
            <a:xfrm>
              <a:off x="3533775" y="1789113"/>
              <a:ext cx="5762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400" b="1" dirty="0"/>
                <a:t>JA</a:t>
              </a:r>
              <a:endParaRPr lang="sv-SE" altLang="sv-SE" sz="1200" dirty="0"/>
            </a:p>
          </p:txBody>
        </p:sp>
        <p:sp>
          <p:nvSpPr>
            <p:cNvPr id="22" name="Text Box 23"/>
            <p:cNvSpPr txBox="1">
              <a:spLocks noChangeArrowheads="1"/>
            </p:cNvSpPr>
            <p:nvPr/>
          </p:nvSpPr>
          <p:spPr bwMode="auto">
            <a:xfrm>
              <a:off x="2811462" y="3271838"/>
              <a:ext cx="5762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400" b="1" dirty="0"/>
                <a:t>JA</a:t>
              </a:r>
              <a:endParaRPr lang="sv-SE" altLang="sv-SE" sz="1200" dirty="0"/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3333576" y="4856162"/>
              <a:ext cx="5762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400" b="1" dirty="0"/>
                <a:t>JA</a:t>
              </a:r>
              <a:endParaRPr lang="sv-SE" altLang="sv-SE" sz="1200" dirty="0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4826793" y="5624512"/>
              <a:ext cx="5762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400" b="1" dirty="0"/>
                <a:t>JA</a:t>
              </a:r>
              <a:endParaRPr lang="sv-SE" altLang="sv-SE" sz="1200" dirty="0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6375028" y="5041900"/>
              <a:ext cx="42264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400" b="1" dirty="0"/>
                <a:t>JA</a:t>
              </a:r>
              <a:endParaRPr lang="sv-SE" altLang="sv-SE" sz="1200" dirty="0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7059614" y="3549650"/>
              <a:ext cx="48567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400" b="1" dirty="0"/>
                <a:t>JA</a:t>
              </a:r>
              <a:endParaRPr lang="sv-SE" altLang="sv-SE" sz="1200" dirty="0"/>
            </a:p>
          </p:txBody>
        </p:sp>
        <p:sp>
          <p:nvSpPr>
            <p:cNvPr id="27" name="Text Box 23"/>
            <p:cNvSpPr txBox="1">
              <a:spLocks noChangeArrowheads="1"/>
            </p:cNvSpPr>
            <p:nvPr/>
          </p:nvSpPr>
          <p:spPr bwMode="auto">
            <a:xfrm>
              <a:off x="6606009" y="1979315"/>
              <a:ext cx="5762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400" b="1" dirty="0"/>
                <a:t>JA</a:t>
              </a:r>
              <a:endParaRPr lang="sv-SE" altLang="sv-SE" sz="1200" dirty="0"/>
            </a:p>
          </p:txBody>
        </p:sp>
        <p:sp>
          <p:nvSpPr>
            <p:cNvPr id="28" name="Text Box 23"/>
            <p:cNvSpPr txBox="1">
              <a:spLocks noChangeArrowheads="1"/>
            </p:cNvSpPr>
            <p:nvPr/>
          </p:nvSpPr>
          <p:spPr bwMode="auto">
            <a:xfrm>
              <a:off x="5114926" y="1266825"/>
              <a:ext cx="576263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sv-SE" altLang="sv-SE" sz="1400" b="1" dirty="0"/>
                <a:t>JA</a:t>
              </a:r>
              <a:endParaRPr lang="sv-SE" altLang="sv-SE" sz="1200" dirty="0"/>
            </a:p>
          </p:txBody>
        </p:sp>
        <p:cxnSp>
          <p:nvCxnSpPr>
            <p:cNvPr id="9" name="Rak 8"/>
            <p:cNvCxnSpPr>
              <a:stCxn id="4" idx="6"/>
              <a:endCxn id="3079" idx="1"/>
            </p:cNvCxnSpPr>
            <p:nvPr/>
          </p:nvCxnSpPr>
          <p:spPr>
            <a:xfrm flipV="1">
              <a:off x="7473950" y="3410595"/>
              <a:ext cx="359370" cy="1588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Rak 35"/>
            <p:cNvCxnSpPr>
              <a:stCxn id="4" idx="7"/>
              <a:endCxn id="3078" idx="1"/>
            </p:cNvCxnSpPr>
            <p:nvPr/>
          </p:nvCxnSpPr>
          <p:spPr>
            <a:xfrm flipV="1">
              <a:off x="6797887" y="1128425"/>
              <a:ext cx="360388" cy="81395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ak 40"/>
            <p:cNvCxnSpPr>
              <a:stCxn id="3080" idx="3"/>
              <a:endCxn id="4" idx="2"/>
            </p:cNvCxnSpPr>
            <p:nvPr/>
          </p:nvCxnSpPr>
          <p:spPr>
            <a:xfrm>
              <a:off x="2468390" y="3482429"/>
              <a:ext cx="389110" cy="8706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Rak 41"/>
            <p:cNvCxnSpPr>
              <a:stCxn id="3081" idx="3"/>
              <a:endCxn id="4" idx="3"/>
            </p:cNvCxnSpPr>
            <p:nvPr/>
          </p:nvCxnSpPr>
          <p:spPr>
            <a:xfrm flipV="1">
              <a:off x="3300412" y="5196604"/>
              <a:ext cx="233151" cy="1682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Rak 44"/>
            <p:cNvCxnSpPr>
              <a:stCxn id="3082" idx="1"/>
              <a:endCxn id="4" idx="5"/>
            </p:cNvCxnSpPr>
            <p:nvPr/>
          </p:nvCxnSpPr>
          <p:spPr>
            <a:xfrm flipH="1" flipV="1">
              <a:off x="6797887" y="5196604"/>
              <a:ext cx="649347" cy="2301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ak 45"/>
            <p:cNvCxnSpPr>
              <a:stCxn id="4" idx="0"/>
              <a:endCxn id="3085" idx="2"/>
            </p:cNvCxnSpPr>
            <p:nvPr/>
          </p:nvCxnSpPr>
          <p:spPr>
            <a:xfrm flipV="1">
              <a:off x="5165725" y="698996"/>
              <a:ext cx="24751" cy="5694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ak 53"/>
            <p:cNvCxnSpPr>
              <a:stCxn id="3083" idx="0"/>
              <a:endCxn id="4" idx="4"/>
            </p:cNvCxnSpPr>
            <p:nvPr/>
          </p:nvCxnSpPr>
          <p:spPr>
            <a:xfrm flipH="1" flipV="1">
              <a:off x="5165725" y="5870575"/>
              <a:ext cx="24751" cy="1499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Rak 61"/>
            <p:cNvCxnSpPr>
              <a:stCxn id="3084" idx="3"/>
              <a:endCxn id="4" idx="1"/>
            </p:cNvCxnSpPr>
            <p:nvPr/>
          </p:nvCxnSpPr>
          <p:spPr>
            <a:xfrm>
              <a:off x="3321049" y="1532583"/>
              <a:ext cx="212514" cy="4098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76</Words>
  <Application>Microsoft Office PowerPoint</Application>
  <PresentationFormat>A4 (210 x 297 mm)</PresentationFormat>
  <Paragraphs>20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Standardformgivning</vt:lpstr>
      <vt:lpstr>PowerPoint-presentation</vt:lpstr>
    </vt:vector>
  </TitlesOfParts>
  <Company>Östhammars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rmf</dc:creator>
  <cp:lastModifiedBy>Nolin, Jenny</cp:lastModifiedBy>
  <cp:revision>24</cp:revision>
  <dcterms:created xsi:type="dcterms:W3CDTF">2011-03-18T10:26:04Z</dcterms:created>
  <dcterms:modified xsi:type="dcterms:W3CDTF">2023-11-01T11:56:04Z</dcterms:modified>
</cp:coreProperties>
</file>