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7"/>
  </p:notesMasterIdLst>
  <p:sldIdLst>
    <p:sldId id="319" r:id="rId2"/>
    <p:sldId id="322" r:id="rId3"/>
    <p:sldId id="303" r:id="rId4"/>
    <p:sldId id="320" r:id="rId5"/>
    <p:sldId id="321" r:id="rId6"/>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4" autoAdjust="0"/>
    <p:restoredTop sz="97515" autoAdjust="0"/>
  </p:normalViewPr>
  <p:slideViewPr>
    <p:cSldViewPr snapToGrid="0" snapToObjects="1">
      <p:cViewPr varScale="1">
        <p:scale>
          <a:sx n="113" d="100"/>
          <a:sy n="113" d="100"/>
        </p:scale>
        <p:origin x="1588"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6FDEBBC-1613-4C5A-9128-8C779BB06548}" type="datetimeFigureOut">
              <a:rPr lang="sv-SE" smtClean="0"/>
              <a:t>2021-08-16</a:t>
            </a:fld>
            <a:endParaRPr lang="sv-SE" dirty="0"/>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AACCFD2-54D0-460F-B257-C1379776A181}" type="slidenum">
              <a:rPr lang="sv-SE" smtClean="0"/>
              <a:t>‹#›</a:t>
            </a:fld>
            <a:endParaRPr lang="sv-SE" dirty="0"/>
          </a:p>
        </p:txBody>
      </p:sp>
    </p:spTree>
    <p:extLst>
      <p:ext uri="{BB962C8B-B14F-4D97-AF65-F5344CB8AC3E}">
        <p14:creationId xmlns:p14="http://schemas.microsoft.com/office/powerpoint/2010/main" val="242392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AACCFD2-54D0-460F-B257-C1379776A181}" type="slidenum">
              <a:rPr lang="sv-SE" smtClean="0"/>
              <a:t>1</a:t>
            </a:fld>
            <a:endParaRPr lang="sv-SE" dirty="0"/>
          </a:p>
        </p:txBody>
      </p:sp>
    </p:spTree>
    <p:extLst>
      <p:ext uri="{BB962C8B-B14F-4D97-AF65-F5344CB8AC3E}">
        <p14:creationId xmlns:p14="http://schemas.microsoft.com/office/powerpoint/2010/main" val="2936151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406401" y="317500"/>
            <a:ext cx="8318500" cy="6210300"/>
          </a:xfrm>
          <a:prstGeom prst="rect">
            <a:avLst/>
          </a:prstGeom>
        </p:spPr>
      </p:pic>
      <p:sp>
        <p:nvSpPr>
          <p:cNvPr id="9" name="Platshållare för text 8"/>
          <p:cNvSpPr>
            <a:spLocks noGrp="1"/>
          </p:cNvSpPr>
          <p:nvPr>
            <p:ph type="body" sz="quarter" idx="11" hasCustomPrompt="1"/>
          </p:nvPr>
        </p:nvSpPr>
        <p:spPr>
          <a:xfrm>
            <a:off x="0" y="3006725"/>
            <a:ext cx="9144000" cy="465138"/>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2109149"/>
            <a:ext cx="9144000" cy="897577"/>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51649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
            <a:ext cx="9144000" cy="6858000"/>
          </a:xfrm>
          <a:prstGeom prst="rect">
            <a:avLst/>
          </a:prstGeom>
        </p:spPr>
      </p:pic>
      <p:sp>
        <p:nvSpPr>
          <p:cNvPr id="4" name="Platshållare för bild 3"/>
          <p:cNvSpPr>
            <a:spLocks noGrp="1"/>
          </p:cNvSpPr>
          <p:nvPr>
            <p:ph type="pic" sz="quarter" idx="10"/>
          </p:nvPr>
        </p:nvSpPr>
        <p:spPr>
          <a:xfrm>
            <a:off x="415438" y="372819"/>
            <a:ext cx="8315325" cy="2149475"/>
          </a:xfrm>
          <a:prstGeom prst="rect">
            <a:avLst/>
          </a:prstGeom>
        </p:spPr>
        <p:txBody>
          <a:bodyPr vert="horz"/>
          <a:lstStyle>
            <a:lvl1pPr marL="0" indent="0">
              <a:buNone/>
              <a:defRPr/>
            </a:lvl1pPr>
          </a:lstStyle>
          <a:p>
            <a:endParaRPr lang="sv-SE" dirty="0"/>
          </a:p>
        </p:txBody>
      </p:sp>
      <p:sp>
        <p:nvSpPr>
          <p:cNvPr id="9" name="Platshållare för text 8"/>
          <p:cNvSpPr>
            <a:spLocks noGrp="1"/>
          </p:cNvSpPr>
          <p:nvPr>
            <p:ph type="body" sz="quarter" idx="13" hasCustomPrompt="1"/>
          </p:nvPr>
        </p:nvSpPr>
        <p:spPr>
          <a:xfrm>
            <a:off x="0" y="3972342"/>
            <a:ext cx="9144000" cy="465138"/>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4" hasCustomPrompt="1"/>
          </p:nvPr>
        </p:nvSpPr>
        <p:spPr>
          <a:xfrm>
            <a:off x="0" y="3074766"/>
            <a:ext cx="9144000" cy="897577"/>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212759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6858000"/>
          </a:xfrm>
          <a:prstGeom prst="rect">
            <a:avLst/>
          </a:prstGeom>
        </p:spPr>
      </p:pic>
      <p:sp>
        <p:nvSpPr>
          <p:cNvPr id="9" name="Platshållare för text 8"/>
          <p:cNvSpPr>
            <a:spLocks noGrp="1"/>
          </p:cNvSpPr>
          <p:nvPr>
            <p:ph type="body" sz="quarter" idx="12" hasCustomPrompt="1"/>
          </p:nvPr>
        </p:nvSpPr>
        <p:spPr>
          <a:xfrm>
            <a:off x="0" y="3481285"/>
            <a:ext cx="9144000" cy="465138"/>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2583709"/>
            <a:ext cx="9144000" cy="897577"/>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579788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6888577"/>
          </a:xfrm>
          <a:prstGeom prst="rect">
            <a:avLst/>
          </a:prstGeom>
        </p:spPr>
      </p:pic>
      <p:sp>
        <p:nvSpPr>
          <p:cNvPr id="5" name="Platshållare för text 8"/>
          <p:cNvSpPr>
            <a:spLocks noGrp="1"/>
          </p:cNvSpPr>
          <p:nvPr>
            <p:ph type="body" sz="quarter" idx="12" hasCustomPrompt="1"/>
          </p:nvPr>
        </p:nvSpPr>
        <p:spPr>
          <a:xfrm>
            <a:off x="0" y="3481285"/>
            <a:ext cx="9144000" cy="465138"/>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6" name="Platshållare för text 10"/>
          <p:cNvSpPr>
            <a:spLocks noGrp="1"/>
          </p:cNvSpPr>
          <p:nvPr>
            <p:ph type="body" sz="quarter" idx="13" hasCustomPrompt="1"/>
          </p:nvPr>
        </p:nvSpPr>
        <p:spPr>
          <a:xfrm>
            <a:off x="0" y="2583709"/>
            <a:ext cx="9144000" cy="897577"/>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80194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textruta 1"/>
          <p:cNvSpPr txBox="1"/>
          <p:nvPr userDrawn="1"/>
        </p:nvSpPr>
        <p:spPr>
          <a:xfrm>
            <a:off x="2466690" y="445701"/>
            <a:ext cx="184731" cy="369332"/>
          </a:xfrm>
          <a:prstGeom prst="rect">
            <a:avLst/>
          </a:prstGeom>
          <a:noFill/>
        </p:spPr>
        <p:txBody>
          <a:bodyPr wrap="none" rtlCol="0">
            <a:spAutoFit/>
          </a:bodyPr>
          <a:lstStyle/>
          <a:p>
            <a:endParaRPr lang="sv-SE" dirty="0"/>
          </a:p>
        </p:txBody>
      </p:sp>
      <p:pic>
        <p:nvPicPr>
          <p:cNvPr id="3" name="Bildobjekt 2"/>
          <p:cNvPicPr>
            <a:picLocks noChangeAspect="1"/>
          </p:cNvPicPr>
          <p:nvPr userDrawn="1"/>
        </p:nvPicPr>
        <p:blipFill>
          <a:blip r:embed="rId2"/>
          <a:stretch>
            <a:fillRect/>
          </a:stretch>
        </p:blipFill>
        <p:spPr>
          <a:xfrm>
            <a:off x="0" y="5473701"/>
            <a:ext cx="9144000" cy="1384300"/>
          </a:xfrm>
          <a:prstGeom prst="rect">
            <a:avLst/>
          </a:prstGeom>
        </p:spPr>
      </p:pic>
      <p:sp>
        <p:nvSpPr>
          <p:cNvPr id="10" name="Platshållare för text 7"/>
          <p:cNvSpPr>
            <a:spLocks noGrp="1"/>
          </p:cNvSpPr>
          <p:nvPr>
            <p:ph type="body" sz="quarter" idx="14" hasCustomPrompt="1"/>
          </p:nvPr>
        </p:nvSpPr>
        <p:spPr>
          <a:xfrm>
            <a:off x="839867" y="772535"/>
            <a:ext cx="5158197" cy="285363"/>
          </a:xfrm>
          <a:prstGeom prst="rect">
            <a:avLst/>
          </a:prstGeom>
        </p:spPr>
        <p:txBody>
          <a:bodyPr vert="horz"/>
          <a:lstStyle>
            <a:lvl1pPr marL="0" indent="0">
              <a:buNone/>
              <a:defRPr sz="1200" b="1" spc="100" baseline="0">
                <a:solidFill>
                  <a:schemeClr val="bg1">
                    <a:lumMod val="50000"/>
                  </a:schemeClr>
                </a:solidFill>
                <a:latin typeface="Arial"/>
                <a:cs typeface="Arial"/>
              </a:defRPr>
            </a:lvl1pPr>
          </a:lstStyle>
          <a:p>
            <a:pPr lvl="0"/>
            <a:r>
              <a:rPr lang="sv-SE" dirty="0" smtClean="0"/>
              <a:t>ARIAL MELLANRUBRIK 12PT</a:t>
            </a:r>
            <a:endParaRPr lang="sv-SE" dirty="0"/>
          </a:p>
        </p:txBody>
      </p:sp>
      <p:sp>
        <p:nvSpPr>
          <p:cNvPr id="12" name="Platshållare för text 10"/>
          <p:cNvSpPr>
            <a:spLocks noGrp="1"/>
          </p:cNvSpPr>
          <p:nvPr>
            <p:ph type="body" sz="quarter" idx="15" hasCustomPrompt="1"/>
          </p:nvPr>
        </p:nvSpPr>
        <p:spPr>
          <a:xfrm>
            <a:off x="840357" y="1024031"/>
            <a:ext cx="5157219" cy="610037"/>
          </a:xfrm>
          <a:prstGeom prst="rect">
            <a:avLst/>
          </a:prstGeom>
        </p:spPr>
        <p:txBody>
          <a:bodyPr vert="horz"/>
          <a:lstStyle>
            <a:lvl1pPr marL="0" indent="0" algn="l">
              <a:buNone/>
              <a:defRPr sz="3200" baseline="0">
                <a:latin typeface="Arial"/>
                <a:cs typeface="Arial"/>
              </a:defRPr>
            </a:lvl1pPr>
          </a:lstStyle>
          <a:p>
            <a:pPr lvl="0"/>
            <a:r>
              <a:rPr lang="sv-SE" dirty="0" smtClean="0"/>
              <a:t>Rubrik Arial 32pt</a:t>
            </a:r>
            <a:endParaRPr lang="sv-SE" dirty="0"/>
          </a:p>
        </p:txBody>
      </p:sp>
      <p:sp>
        <p:nvSpPr>
          <p:cNvPr id="13" name="Platshållare för text 10"/>
          <p:cNvSpPr>
            <a:spLocks noGrp="1"/>
          </p:cNvSpPr>
          <p:nvPr>
            <p:ph type="body" sz="quarter" idx="16" hasCustomPrompt="1"/>
          </p:nvPr>
        </p:nvSpPr>
        <p:spPr>
          <a:xfrm>
            <a:off x="849314" y="2031415"/>
            <a:ext cx="5148751" cy="1516119"/>
          </a:xfrm>
          <a:prstGeom prst="rect">
            <a:avLst/>
          </a:prstGeom>
        </p:spPr>
        <p:txBody>
          <a:bodyPr vert="horz"/>
          <a:lstStyle>
            <a:lvl1pPr marL="285750" marR="0" indent="-285750" algn="l" defTabSz="457200" rtl="0" eaLnBrk="1" fontAlgn="auto" latinLnBrk="0" hangingPunct="1">
              <a:lnSpc>
                <a:spcPct val="150000"/>
              </a:lnSpc>
              <a:spcBef>
                <a:spcPct val="20000"/>
              </a:spcBef>
              <a:spcAft>
                <a:spcPts val="0"/>
              </a:spcAft>
              <a:buClrTx/>
              <a:buSzTx/>
              <a:buFont typeface="Arial"/>
              <a:buChar char="•"/>
              <a:tabLst/>
              <a:defRPr sz="1400" baseline="0">
                <a:solidFill>
                  <a:srgbClr val="7F7F7F"/>
                </a:solidFill>
                <a:latin typeface="Arial"/>
                <a:cs typeface="Arial"/>
              </a:defRPr>
            </a:lvl1pPr>
          </a:lstStyle>
          <a:p>
            <a:pPr lvl="0"/>
            <a:r>
              <a:rPr lang="sv-SE" sz="1400" dirty="0" err="1" smtClean="0"/>
              <a:t>Lorem</a:t>
            </a:r>
            <a:r>
              <a:rPr lang="sv-SE" sz="1400" dirty="0" smtClean="0"/>
              <a:t> </a:t>
            </a:r>
            <a:r>
              <a:rPr lang="sv-SE" sz="1400" dirty="0" err="1" smtClean="0"/>
              <a:t>ipsum</a:t>
            </a:r>
            <a:r>
              <a:rPr lang="sv-SE" sz="1400" dirty="0" smtClean="0"/>
              <a:t> 1</a:t>
            </a:r>
          </a:p>
          <a:p>
            <a:pPr lvl="0"/>
            <a:r>
              <a:rPr lang="sv-SE" sz="1400" dirty="0" err="1" smtClean="0"/>
              <a:t>Lorem</a:t>
            </a:r>
            <a:r>
              <a:rPr lang="sv-SE" sz="1400" dirty="0" smtClean="0"/>
              <a:t> </a:t>
            </a:r>
            <a:r>
              <a:rPr lang="sv-SE" sz="1400" dirty="0" err="1" smtClean="0"/>
              <a:t>ipsum</a:t>
            </a:r>
            <a:r>
              <a:rPr lang="sv-SE" sz="1400" dirty="0" smtClean="0"/>
              <a:t> 2</a:t>
            </a:r>
          </a:p>
          <a:p>
            <a:pPr lvl="0"/>
            <a:r>
              <a:rPr lang="sv-SE" sz="1400" dirty="0" err="1" smtClean="0"/>
              <a:t>Lorem</a:t>
            </a:r>
            <a:r>
              <a:rPr lang="sv-SE" sz="1400" dirty="0" smtClean="0"/>
              <a:t> </a:t>
            </a:r>
            <a:r>
              <a:rPr lang="sv-SE" sz="1400" dirty="0" err="1" smtClean="0"/>
              <a:t>ipsum</a:t>
            </a:r>
            <a:r>
              <a:rPr lang="sv-SE" sz="1400" dirty="0" smtClean="0"/>
              <a:t> 3</a:t>
            </a:r>
          </a:p>
          <a:p>
            <a:pPr lvl="0"/>
            <a:r>
              <a:rPr lang="sv-SE" sz="1400" dirty="0" err="1" smtClean="0"/>
              <a:t>Lorem</a:t>
            </a:r>
            <a:r>
              <a:rPr lang="sv-SE" sz="1400" dirty="0" smtClean="0"/>
              <a:t> </a:t>
            </a:r>
            <a:r>
              <a:rPr lang="sv-SE" sz="1400" dirty="0" err="1" smtClean="0"/>
              <a:t>ipsum</a:t>
            </a:r>
            <a:r>
              <a:rPr lang="sv-SE" sz="1400" dirty="0" smtClean="0"/>
              <a:t> 4</a:t>
            </a:r>
          </a:p>
        </p:txBody>
      </p:sp>
      <p:sp>
        <p:nvSpPr>
          <p:cNvPr id="15" name="Platshållare för text 10"/>
          <p:cNvSpPr>
            <a:spLocks noGrp="1"/>
          </p:cNvSpPr>
          <p:nvPr>
            <p:ph type="body" sz="quarter" idx="17" hasCustomPrompt="1"/>
          </p:nvPr>
        </p:nvSpPr>
        <p:spPr>
          <a:xfrm>
            <a:off x="839868" y="3744707"/>
            <a:ext cx="5157219" cy="1516119"/>
          </a:xfrm>
          <a:prstGeom prst="rect">
            <a:avLst/>
          </a:prstGeom>
        </p:spPr>
        <p:txBody>
          <a:bodyPr vert="horz"/>
          <a:lstStyle>
            <a:lvl1pPr marL="0" indent="0" algn="l">
              <a:buNone/>
              <a:defRPr sz="1200" baseline="0">
                <a:latin typeface="Arial"/>
                <a:cs typeface="Arial"/>
              </a:defRPr>
            </a:lvl1pPr>
          </a:lstStyle>
          <a:p>
            <a:pPr lvl="0"/>
            <a:r>
              <a:rPr lang="sv-SE" dirty="0" smtClean="0"/>
              <a:t>Arial 12 brödtext</a:t>
            </a:r>
            <a:endParaRPr lang="sv-SE" dirty="0"/>
          </a:p>
        </p:txBody>
      </p:sp>
    </p:spTree>
    <p:extLst>
      <p:ext uri="{BB962C8B-B14F-4D97-AF65-F5344CB8AC3E}">
        <p14:creationId xmlns:p14="http://schemas.microsoft.com/office/powerpoint/2010/main" val="1400702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ch bildsida">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0" y="5473701"/>
            <a:ext cx="9144000" cy="1384300"/>
          </a:xfrm>
          <a:prstGeom prst="rect">
            <a:avLst/>
          </a:prstGeom>
        </p:spPr>
      </p:pic>
      <p:sp>
        <p:nvSpPr>
          <p:cNvPr id="17" name="Platshållare för bild 15"/>
          <p:cNvSpPr>
            <a:spLocks noGrp="1"/>
          </p:cNvSpPr>
          <p:nvPr>
            <p:ph type="pic" sz="quarter" idx="15"/>
          </p:nvPr>
        </p:nvSpPr>
        <p:spPr>
          <a:xfrm>
            <a:off x="5335590" y="762001"/>
            <a:ext cx="2986087" cy="4498825"/>
          </a:xfrm>
          <a:prstGeom prst="rect">
            <a:avLst/>
          </a:prstGeom>
        </p:spPr>
        <p:txBody>
          <a:bodyPr vert="horz"/>
          <a:lstStyle/>
          <a:p>
            <a:endParaRPr lang="sv-SE" dirty="0"/>
          </a:p>
        </p:txBody>
      </p:sp>
      <p:sp>
        <p:nvSpPr>
          <p:cNvPr id="11" name="textruta 10"/>
          <p:cNvSpPr txBox="1"/>
          <p:nvPr userDrawn="1"/>
        </p:nvSpPr>
        <p:spPr>
          <a:xfrm>
            <a:off x="2466691" y="445701"/>
            <a:ext cx="144451" cy="369332"/>
          </a:xfrm>
          <a:prstGeom prst="rect">
            <a:avLst/>
          </a:prstGeom>
          <a:noFill/>
        </p:spPr>
        <p:txBody>
          <a:bodyPr wrap="square" rtlCol="0">
            <a:spAutoFit/>
          </a:bodyPr>
          <a:lstStyle/>
          <a:p>
            <a:endParaRPr lang="sv-SE" dirty="0"/>
          </a:p>
        </p:txBody>
      </p:sp>
      <p:sp>
        <p:nvSpPr>
          <p:cNvPr id="13" name="Platshållare för text 7"/>
          <p:cNvSpPr>
            <a:spLocks noGrp="1"/>
          </p:cNvSpPr>
          <p:nvPr>
            <p:ph type="body" sz="quarter" idx="16" hasCustomPrompt="1"/>
          </p:nvPr>
        </p:nvSpPr>
        <p:spPr>
          <a:xfrm>
            <a:off x="839867" y="772535"/>
            <a:ext cx="4034876" cy="285363"/>
          </a:xfrm>
          <a:prstGeom prst="rect">
            <a:avLst/>
          </a:prstGeom>
        </p:spPr>
        <p:txBody>
          <a:bodyPr vert="horz"/>
          <a:lstStyle>
            <a:lvl1pPr marL="0" indent="0">
              <a:buNone/>
              <a:defRPr sz="1200" b="1" spc="100" baseline="0">
                <a:solidFill>
                  <a:schemeClr val="bg1">
                    <a:lumMod val="50000"/>
                  </a:schemeClr>
                </a:solidFill>
                <a:latin typeface="Arial"/>
                <a:cs typeface="Arial"/>
              </a:defRPr>
            </a:lvl1pPr>
          </a:lstStyle>
          <a:p>
            <a:pPr lvl="0"/>
            <a:r>
              <a:rPr lang="sv-SE" dirty="0" smtClean="0"/>
              <a:t>ARIAL MELLANRUBRIK 12PT</a:t>
            </a:r>
            <a:endParaRPr lang="sv-SE" dirty="0"/>
          </a:p>
        </p:txBody>
      </p:sp>
      <p:sp>
        <p:nvSpPr>
          <p:cNvPr id="14" name="Platshållare för text 10"/>
          <p:cNvSpPr>
            <a:spLocks noGrp="1"/>
          </p:cNvSpPr>
          <p:nvPr>
            <p:ph type="body" sz="quarter" idx="17" hasCustomPrompt="1"/>
          </p:nvPr>
        </p:nvSpPr>
        <p:spPr>
          <a:xfrm>
            <a:off x="840358" y="1024031"/>
            <a:ext cx="4034111" cy="610037"/>
          </a:xfrm>
          <a:prstGeom prst="rect">
            <a:avLst/>
          </a:prstGeom>
        </p:spPr>
        <p:txBody>
          <a:bodyPr vert="horz"/>
          <a:lstStyle>
            <a:lvl1pPr marL="0" indent="0" algn="l">
              <a:buNone/>
              <a:defRPr sz="3200" baseline="0">
                <a:latin typeface="Arial"/>
                <a:cs typeface="Arial"/>
              </a:defRPr>
            </a:lvl1pPr>
          </a:lstStyle>
          <a:p>
            <a:pPr lvl="0"/>
            <a:r>
              <a:rPr lang="sv-SE" dirty="0" smtClean="0"/>
              <a:t>Rubrik Arial 32pt</a:t>
            </a:r>
            <a:endParaRPr lang="sv-SE" dirty="0"/>
          </a:p>
        </p:txBody>
      </p:sp>
      <p:sp>
        <p:nvSpPr>
          <p:cNvPr id="15" name="Platshållare för text 10"/>
          <p:cNvSpPr>
            <a:spLocks noGrp="1"/>
          </p:cNvSpPr>
          <p:nvPr>
            <p:ph type="body" sz="quarter" idx="18" hasCustomPrompt="1"/>
          </p:nvPr>
        </p:nvSpPr>
        <p:spPr>
          <a:xfrm>
            <a:off x="849314" y="2031415"/>
            <a:ext cx="4027487" cy="1516119"/>
          </a:xfrm>
          <a:prstGeom prst="rect">
            <a:avLst/>
          </a:prstGeom>
        </p:spPr>
        <p:txBody>
          <a:bodyPr vert="horz"/>
          <a:lstStyle>
            <a:lvl1pPr marL="285750" marR="0" indent="-285750" algn="l" defTabSz="457200" rtl="0" eaLnBrk="1" fontAlgn="auto" latinLnBrk="0" hangingPunct="1">
              <a:lnSpc>
                <a:spcPct val="150000"/>
              </a:lnSpc>
              <a:spcBef>
                <a:spcPct val="20000"/>
              </a:spcBef>
              <a:spcAft>
                <a:spcPts val="0"/>
              </a:spcAft>
              <a:buClrTx/>
              <a:buSzTx/>
              <a:buFont typeface="Arial"/>
              <a:buChar char="•"/>
              <a:tabLst/>
              <a:defRPr sz="1400" baseline="0">
                <a:solidFill>
                  <a:srgbClr val="7F7F7F"/>
                </a:solidFill>
                <a:latin typeface="Arial"/>
                <a:cs typeface="Arial"/>
              </a:defRPr>
            </a:lvl1pPr>
          </a:lstStyle>
          <a:p>
            <a:pPr lvl="0"/>
            <a:r>
              <a:rPr lang="sv-SE" sz="1400" dirty="0" err="1" smtClean="0"/>
              <a:t>Lorem</a:t>
            </a:r>
            <a:r>
              <a:rPr lang="sv-SE" sz="1400" dirty="0" smtClean="0"/>
              <a:t> </a:t>
            </a:r>
            <a:r>
              <a:rPr lang="sv-SE" sz="1400" dirty="0" err="1" smtClean="0"/>
              <a:t>ipsum</a:t>
            </a:r>
            <a:r>
              <a:rPr lang="sv-SE" sz="1400" dirty="0" smtClean="0"/>
              <a:t> 1</a:t>
            </a:r>
          </a:p>
          <a:p>
            <a:pPr lvl="0"/>
            <a:r>
              <a:rPr lang="sv-SE" sz="1400" dirty="0" err="1" smtClean="0"/>
              <a:t>Lorem</a:t>
            </a:r>
            <a:r>
              <a:rPr lang="sv-SE" sz="1400" dirty="0" smtClean="0"/>
              <a:t> </a:t>
            </a:r>
            <a:r>
              <a:rPr lang="sv-SE" sz="1400" dirty="0" err="1" smtClean="0"/>
              <a:t>ipsum</a:t>
            </a:r>
            <a:r>
              <a:rPr lang="sv-SE" sz="1400" dirty="0" smtClean="0"/>
              <a:t> 2</a:t>
            </a:r>
          </a:p>
          <a:p>
            <a:pPr lvl="0"/>
            <a:r>
              <a:rPr lang="sv-SE" sz="1400" dirty="0" err="1" smtClean="0"/>
              <a:t>Lorem</a:t>
            </a:r>
            <a:r>
              <a:rPr lang="sv-SE" sz="1400" dirty="0" smtClean="0"/>
              <a:t> </a:t>
            </a:r>
            <a:r>
              <a:rPr lang="sv-SE" sz="1400" dirty="0" err="1" smtClean="0"/>
              <a:t>ipsum</a:t>
            </a:r>
            <a:r>
              <a:rPr lang="sv-SE" sz="1400" dirty="0" smtClean="0"/>
              <a:t> 3</a:t>
            </a:r>
          </a:p>
          <a:p>
            <a:pPr lvl="0"/>
            <a:r>
              <a:rPr lang="sv-SE" sz="1400" dirty="0" err="1" smtClean="0"/>
              <a:t>Lorem</a:t>
            </a:r>
            <a:r>
              <a:rPr lang="sv-SE" sz="1400" dirty="0" smtClean="0"/>
              <a:t> </a:t>
            </a:r>
            <a:r>
              <a:rPr lang="sv-SE" sz="1400" dirty="0" err="1" smtClean="0"/>
              <a:t>ipsum</a:t>
            </a:r>
            <a:r>
              <a:rPr lang="sv-SE" sz="1400" dirty="0" smtClean="0"/>
              <a:t> 4</a:t>
            </a:r>
          </a:p>
        </p:txBody>
      </p:sp>
      <p:sp>
        <p:nvSpPr>
          <p:cNvPr id="16" name="Platshållare för text 10"/>
          <p:cNvSpPr>
            <a:spLocks noGrp="1"/>
          </p:cNvSpPr>
          <p:nvPr>
            <p:ph type="body" sz="quarter" idx="19" hasCustomPrompt="1"/>
          </p:nvPr>
        </p:nvSpPr>
        <p:spPr>
          <a:xfrm>
            <a:off x="839869" y="3744707"/>
            <a:ext cx="4034111" cy="1516119"/>
          </a:xfrm>
          <a:prstGeom prst="rect">
            <a:avLst/>
          </a:prstGeom>
        </p:spPr>
        <p:txBody>
          <a:bodyPr vert="horz"/>
          <a:lstStyle>
            <a:lvl1pPr marL="0" indent="0" algn="l">
              <a:buNone/>
              <a:defRPr sz="1200" baseline="0">
                <a:latin typeface="Arial"/>
                <a:cs typeface="Arial"/>
              </a:defRPr>
            </a:lvl1pPr>
          </a:lstStyle>
          <a:p>
            <a:pPr lvl="0"/>
            <a:r>
              <a:rPr lang="sv-SE" dirty="0" smtClean="0"/>
              <a:t>Arial 12 brödtext</a:t>
            </a:r>
            <a:endParaRPr lang="sv-SE" dirty="0"/>
          </a:p>
        </p:txBody>
      </p:sp>
    </p:spTree>
    <p:extLst>
      <p:ext uri="{BB962C8B-B14F-4D97-AF65-F5344CB8AC3E}">
        <p14:creationId xmlns:p14="http://schemas.microsoft.com/office/powerpoint/2010/main" val="16695118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våspalt">
    <p:spTree>
      <p:nvGrpSpPr>
        <p:cNvPr id="1" name=""/>
        <p:cNvGrpSpPr/>
        <p:nvPr/>
      </p:nvGrpSpPr>
      <p:grpSpPr>
        <a:xfrm>
          <a:off x="0" y="0"/>
          <a:ext cx="0" cy="0"/>
          <a:chOff x="0" y="0"/>
          <a:chExt cx="0" cy="0"/>
        </a:xfrm>
      </p:grpSpPr>
      <p:sp>
        <p:nvSpPr>
          <p:cNvPr id="2" name="textruta 1"/>
          <p:cNvSpPr txBox="1"/>
          <p:nvPr userDrawn="1"/>
        </p:nvSpPr>
        <p:spPr>
          <a:xfrm>
            <a:off x="2466690" y="445701"/>
            <a:ext cx="184731" cy="369332"/>
          </a:xfrm>
          <a:prstGeom prst="rect">
            <a:avLst/>
          </a:prstGeom>
          <a:noFill/>
        </p:spPr>
        <p:txBody>
          <a:bodyPr wrap="none" rtlCol="0">
            <a:spAutoFit/>
          </a:bodyPr>
          <a:lstStyle/>
          <a:p>
            <a:endParaRPr lang="sv-SE" dirty="0"/>
          </a:p>
        </p:txBody>
      </p:sp>
      <p:pic>
        <p:nvPicPr>
          <p:cNvPr id="3" name="Bildobjekt 2"/>
          <p:cNvPicPr>
            <a:picLocks noChangeAspect="1"/>
          </p:cNvPicPr>
          <p:nvPr userDrawn="1"/>
        </p:nvPicPr>
        <p:blipFill>
          <a:blip r:embed="rId2"/>
          <a:stretch>
            <a:fillRect/>
          </a:stretch>
        </p:blipFill>
        <p:spPr>
          <a:xfrm>
            <a:off x="0" y="5473701"/>
            <a:ext cx="9144000" cy="1384300"/>
          </a:xfrm>
          <a:prstGeom prst="rect">
            <a:avLst/>
          </a:prstGeom>
        </p:spPr>
      </p:pic>
      <p:sp>
        <p:nvSpPr>
          <p:cNvPr id="8" name="textruta 7"/>
          <p:cNvSpPr txBox="1"/>
          <p:nvPr userDrawn="1"/>
        </p:nvSpPr>
        <p:spPr>
          <a:xfrm>
            <a:off x="2466690" y="445701"/>
            <a:ext cx="184731" cy="369332"/>
          </a:xfrm>
          <a:prstGeom prst="rect">
            <a:avLst/>
          </a:prstGeom>
          <a:noFill/>
        </p:spPr>
        <p:txBody>
          <a:bodyPr wrap="none" rtlCol="0">
            <a:spAutoFit/>
          </a:bodyPr>
          <a:lstStyle/>
          <a:p>
            <a:endParaRPr lang="sv-SE" dirty="0"/>
          </a:p>
        </p:txBody>
      </p:sp>
      <p:sp>
        <p:nvSpPr>
          <p:cNvPr id="13" name="Platshållare för text 10"/>
          <p:cNvSpPr>
            <a:spLocks noGrp="1"/>
          </p:cNvSpPr>
          <p:nvPr>
            <p:ph type="body" sz="quarter" idx="17" hasCustomPrompt="1"/>
          </p:nvPr>
        </p:nvSpPr>
        <p:spPr>
          <a:xfrm>
            <a:off x="839867" y="2031415"/>
            <a:ext cx="7499800" cy="3229411"/>
          </a:xfrm>
          <a:prstGeom prst="rect">
            <a:avLst/>
          </a:prstGeom>
        </p:spPr>
        <p:txBody>
          <a:bodyPr vert="horz" numCol="2" spcCol="216000"/>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dirty="0" smtClean="0"/>
              <a:t>Arial 10 brödtext</a:t>
            </a:r>
            <a:endParaRPr lang="sv-SE" dirty="0"/>
          </a:p>
        </p:txBody>
      </p:sp>
      <p:sp>
        <p:nvSpPr>
          <p:cNvPr id="15" name="Platshållare för text 10"/>
          <p:cNvSpPr>
            <a:spLocks noGrp="1"/>
          </p:cNvSpPr>
          <p:nvPr>
            <p:ph type="body" sz="quarter" idx="15" hasCustomPrompt="1"/>
          </p:nvPr>
        </p:nvSpPr>
        <p:spPr>
          <a:xfrm>
            <a:off x="840357" y="1024031"/>
            <a:ext cx="5157219" cy="610037"/>
          </a:xfrm>
          <a:prstGeom prst="rect">
            <a:avLst/>
          </a:prstGeom>
        </p:spPr>
        <p:txBody>
          <a:bodyPr vert="horz"/>
          <a:lstStyle>
            <a:lvl1pPr marL="0" indent="0" algn="l">
              <a:buNone/>
              <a:defRPr sz="3200" baseline="0">
                <a:latin typeface="Arial"/>
                <a:cs typeface="Arial"/>
              </a:defRPr>
            </a:lvl1pPr>
          </a:lstStyle>
          <a:p>
            <a:pPr lvl="0"/>
            <a:r>
              <a:rPr lang="sv-SE" dirty="0" smtClean="0"/>
              <a:t>Rubrik Arial 32pt</a:t>
            </a:r>
            <a:endParaRPr lang="sv-SE" dirty="0"/>
          </a:p>
        </p:txBody>
      </p:sp>
      <p:sp>
        <p:nvSpPr>
          <p:cNvPr id="16" name="Platshållare för text 7"/>
          <p:cNvSpPr>
            <a:spLocks noGrp="1"/>
          </p:cNvSpPr>
          <p:nvPr>
            <p:ph type="body" sz="quarter" idx="14" hasCustomPrompt="1"/>
          </p:nvPr>
        </p:nvSpPr>
        <p:spPr>
          <a:xfrm>
            <a:off x="839867" y="772535"/>
            <a:ext cx="5158197" cy="285363"/>
          </a:xfrm>
          <a:prstGeom prst="rect">
            <a:avLst/>
          </a:prstGeom>
        </p:spPr>
        <p:txBody>
          <a:bodyPr vert="horz"/>
          <a:lstStyle>
            <a:lvl1pPr marL="0" indent="0">
              <a:buNone/>
              <a:defRPr sz="1200" b="1" spc="100" baseline="0">
                <a:solidFill>
                  <a:schemeClr val="bg1">
                    <a:lumMod val="50000"/>
                  </a:schemeClr>
                </a:solidFill>
                <a:latin typeface="Arial"/>
                <a:cs typeface="Arial"/>
              </a:defRPr>
            </a:lvl1pPr>
          </a:lstStyle>
          <a:p>
            <a:pPr lvl="0"/>
            <a:r>
              <a:rPr lang="sv-SE" dirty="0" smtClean="0"/>
              <a:t>ARIAL MELLANRUBRIK 12PT</a:t>
            </a:r>
            <a:endParaRPr lang="sv-SE" dirty="0"/>
          </a:p>
        </p:txBody>
      </p:sp>
    </p:spTree>
    <p:extLst>
      <p:ext uri="{BB962C8B-B14F-4D97-AF65-F5344CB8AC3E}">
        <p14:creationId xmlns:p14="http://schemas.microsoft.com/office/powerpoint/2010/main" val="1603243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p>
            <a:fld id="{BA537B91-3F6A-4490-98B0-7CA3090EC9B4}" type="slidenum">
              <a:rPr lang="sv-SE" smtClean="0"/>
              <a:t>‹#›</a:t>
            </a:fld>
            <a:endParaRPr lang="sv-SE"/>
          </a:p>
        </p:txBody>
      </p:sp>
    </p:spTree>
    <p:extLst>
      <p:ext uri="{BB962C8B-B14F-4D97-AF65-F5344CB8AC3E}">
        <p14:creationId xmlns:p14="http://schemas.microsoft.com/office/powerpoint/2010/main" val="73972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8540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7" r:id="rId3"/>
    <p:sldLayoutId id="2147483659" r:id="rId4"/>
    <p:sldLayoutId id="2147483668" r:id="rId5"/>
    <p:sldLayoutId id="2147483669" r:id="rId6"/>
    <p:sldLayoutId id="2147483670" r:id="rId7"/>
    <p:sldLayoutId id="2147483671" r:id="rId8"/>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p:cNvSpPr txBox="1"/>
          <p:nvPr/>
        </p:nvSpPr>
        <p:spPr>
          <a:xfrm>
            <a:off x="8706678" y="49541"/>
            <a:ext cx="437322" cy="369332"/>
          </a:xfrm>
          <a:prstGeom prst="rect">
            <a:avLst/>
          </a:prstGeom>
          <a:noFill/>
        </p:spPr>
        <p:txBody>
          <a:bodyPr wrap="square" rtlCol="0">
            <a:spAutoFit/>
          </a:bodyPr>
          <a:lstStyle/>
          <a:p>
            <a:r>
              <a:rPr lang="sv-SE" dirty="0"/>
              <a:t>1</a:t>
            </a:r>
          </a:p>
        </p:txBody>
      </p:sp>
      <p:sp>
        <p:nvSpPr>
          <p:cNvPr id="4" name="textruta 3"/>
          <p:cNvSpPr txBox="1"/>
          <p:nvPr/>
        </p:nvSpPr>
        <p:spPr>
          <a:xfrm>
            <a:off x="1574358" y="570925"/>
            <a:ext cx="7328237" cy="1154162"/>
          </a:xfrm>
          <a:prstGeom prst="rect">
            <a:avLst/>
          </a:prstGeom>
          <a:noFill/>
        </p:spPr>
        <p:txBody>
          <a:bodyPr wrap="square" rtlCol="0">
            <a:spAutoFit/>
          </a:bodyPr>
          <a:lstStyle/>
          <a:p>
            <a:pPr>
              <a:lnSpc>
                <a:spcPct val="150000"/>
              </a:lnSpc>
            </a:pPr>
            <a:endParaRPr lang="sv-SE" sz="1600" b="1" dirty="0">
              <a:solidFill>
                <a:srgbClr val="FF0000"/>
              </a:solidFill>
            </a:endParaRPr>
          </a:p>
          <a:p>
            <a:pPr>
              <a:lnSpc>
                <a:spcPct val="150000"/>
              </a:lnSpc>
            </a:pPr>
            <a:endParaRPr lang="sv-SE" sz="1600" b="1" dirty="0" smtClean="0">
              <a:solidFill>
                <a:srgbClr val="FF0000"/>
              </a:solidFill>
            </a:endParaRPr>
          </a:p>
          <a:p>
            <a:pPr>
              <a:lnSpc>
                <a:spcPct val="150000"/>
              </a:lnSpc>
            </a:pPr>
            <a:endParaRPr lang="sv-SE" sz="1400" dirty="0"/>
          </a:p>
        </p:txBody>
      </p:sp>
      <p:pic>
        <p:nvPicPr>
          <p:cNvPr id="3" name="Bildobjekt 2"/>
          <p:cNvPicPr>
            <a:picLocks noChangeAspect="1"/>
          </p:cNvPicPr>
          <p:nvPr/>
        </p:nvPicPr>
        <p:blipFill>
          <a:blip r:embed="rId3"/>
          <a:stretch>
            <a:fillRect/>
          </a:stretch>
        </p:blipFill>
        <p:spPr>
          <a:xfrm>
            <a:off x="1" y="624516"/>
            <a:ext cx="9144000" cy="6233484"/>
          </a:xfrm>
          <a:prstGeom prst="rect">
            <a:avLst/>
          </a:prstGeom>
        </p:spPr>
      </p:pic>
    </p:spTree>
    <p:extLst>
      <p:ext uri="{BB962C8B-B14F-4D97-AF65-F5344CB8AC3E}">
        <p14:creationId xmlns:p14="http://schemas.microsoft.com/office/powerpoint/2010/main" val="2817376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p:cNvSpPr txBox="1"/>
          <p:nvPr/>
        </p:nvSpPr>
        <p:spPr>
          <a:xfrm>
            <a:off x="8690776" y="49541"/>
            <a:ext cx="453224" cy="369332"/>
          </a:xfrm>
          <a:prstGeom prst="rect">
            <a:avLst/>
          </a:prstGeom>
          <a:noFill/>
        </p:spPr>
        <p:txBody>
          <a:bodyPr wrap="square" rtlCol="0">
            <a:spAutoFit/>
          </a:bodyPr>
          <a:lstStyle/>
          <a:p>
            <a:r>
              <a:rPr lang="sv-SE" dirty="0"/>
              <a:t>2</a:t>
            </a:r>
          </a:p>
        </p:txBody>
      </p:sp>
      <p:sp>
        <p:nvSpPr>
          <p:cNvPr id="2" name="Rektangel 1"/>
          <p:cNvSpPr/>
          <p:nvPr/>
        </p:nvSpPr>
        <p:spPr>
          <a:xfrm>
            <a:off x="293512" y="305984"/>
            <a:ext cx="8590844" cy="5216813"/>
          </a:xfrm>
          <a:prstGeom prst="rect">
            <a:avLst/>
          </a:prstGeom>
        </p:spPr>
        <p:txBody>
          <a:bodyPr wrap="square">
            <a:spAutoFit/>
          </a:bodyPr>
          <a:lstStyle/>
          <a:p>
            <a:pPr>
              <a:spcAft>
                <a:spcPts val="0"/>
              </a:spcAft>
            </a:pPr>
            <a:r>
              <a:rPr lang="sv-SE" sz="1400" b="1" dirty="0">
                <a:latin typeface="Calibri" panose="020F0502020204030204" pitchFamily="34" charset="0"/>
                <a:ea typeface="Calibri" panose="020F0502020204030204" pitchFamily="34" charset="0"/>
              </a:rPr>
              <a:t>Kommentarer till helårsprognos utförd 2021-06-30</a:t>
            </a:r>
            <a:endParaRPr lang="sv-SE" sz="1100" dirty="0">
              <a:latin typeface="Calibri" panose="020F0502020204030204" pitchFamily="34" charset="0"/>
              <a:ea typeface="Calibri" panose="020F0502020204030204" pitchFamily="34" charset="0"/>
            </a:endParaRPr>
          </a:p>
          <a:p>
            <a:pPr>
              <a:spcAft>
                <a:spcPts val="0"/>
              </a:spcAft>
            </a:pPr>
            <a:r>
              <a:rPr lang="sv-SE" sz="1100" dirty="0">
                <a:latin typeface="Calibri" panose="020F0502020204030204" pitchFamily="34" charset="0"/>
                <a:ea typeface="Calibri" panose="020F0502020204030204" pitchFamily="34" charset="0"/>
              </a:rPr>
              <a:t> </a:t>
            </a:r>
          </a:p>
          <a:p>
            <a:pPr>
              <a:spcAft>
                <a:spcPts val="0"/>
              </a:spcAft>
            </a:pPr>
            <a:r>
              <a:rPr lang="sv-SE" sz="1200" b="1" dirty="0">
                <a:latin typeface="Calibri" panose="020F0502020204030204" pitchFamily="34" charset="0"/>
                <a:ea typeface="Calibri" panose="020F0502020204030204" pitchFamily="34" charset="0"/>
              </a:rPr>
              <a:t>Kommunstyrelsen, + 23,8 mnkr </a:t>
            </a:r>
            <a:endParaRPr lang="sv-SE" sz="1100" dirty="0">
              <a:latin typeface="Calibri" panose="020F0502020204030204" pitchFamily="34" charset="0"/>
              <a:ea typeface="Calibri" panose="020F0502020204030204" pitchFamily="34" charset="0"/>
            </a:endParaRPr>
          </a:p>
          <a:p>
            <a:pPr>
              <a:spcBef>
                <a:spcPts val="600"/>
              </a:spcBef>
              <a:spcAft>
                <a:spcPts val="0"/>
              </a:spcAft>
            </a:pPr>
            <a:r>
              <a:rPr lang="sv-SE" sz="1000" b="1" dirty="0" smtClean="0">
                <a:latin typeface="Calibri" panose="020F0502020204030204" pitchFamily="34" charset="0"/>
                <a:ea typeface="Calibri" panose="020F0502020204030204" pitchFamily="34" charset="0"/>
              </a:rPr>
              <a:t>Sektor </a:t>
            </a:r>
            <a:r>
              <a:rPr lang="sv-SE" sz="1000" b="1" dirty="0">
                <a:latin typeface="Calibri" panose="020F0502020204030204" pitchFamily="34" charset="0"/>
                <a:ea typeface="Calibri" panose="020F0502020204030204" pitchFamily="34" charset="0"/>
              </a:rPr>
              <a:t>bildning, - 1,0 mnkr: </a:t>
            </a:r>
            <a:r>
              <a:rPr lang="sv-SE" sz="1000" dirty="0">
                <a:solidFill>
                  <a:srgbClr val="000000"/>
                </a:solidFill>
                <a:latin typeface="Arial" panose="020B0604020202020204" pitchFamily="34" charset="0"/>
                <a:ea typeface="Times New Roman" panose="02020603050405020304" pitchFamily="18" charset="0"/>
              </a:rPr>
              <a:t>Arbetsmarknadsenheten har under flera år sett minskade intäkter från olika former av lönesubventioner som beviljas av Arbetsförmedlingen. 2020 års totala intäkter från Arbetsförmedlingen uppgick till 6,6 mnkr vilket kan jämföras med 11,6 mnkr 2018. Denna intäkt har tidigare år genererat överskott för lönesubventioner som kunnat täcka för underskott på andra håll inom enheten.</a:t>
            </a:r>
            <a:endParaRPr lang="sv-SE" sz="1100" dirty="0">
              <a:latin typeface="Calibri" panose="020F0502020204030204" pitchFamily="34" charset="0"/>
              <a:ea typeface="Calibri" panose="020F0502020204030204" pitchFamily="34" charset="0"/>
            </a:endParaRPr>
          </a:p>
          <a:p>
            <a:pPr>
              <a:spcBef>
                <a:spcPts val="600"/>
              </a:spcBef>
              <a:spcAft>
                <a:spcPts val="0"/>
              </a:spcAft>
            </a:pPr>
            <a:r>
              <a:rPr lang="sv-SE" sz="1000" b="1" dirty="0">
                <a:latin typeface="Calibri" panose="020F0502020204030204" pitchFamily="34" charset="0"/>
                <a:ea typeface="Calibri" panose="020F0502020204030204" pitchFamily="34" charset="0"/>
              </a:rPr>
              <a:t>Finanser, + 24,7 mnkr: </a:t>
            </a:r>
            <a:r>
              <a:rPr lang="sv-SE" sz="1000" dirty="0">
                <a:solidFill>
                  <a:srgbClr val="000000"/>
                </a:solidFill>
                <a:latin typeface="Arial" panose="020B0604020202020204" pitchFamily="34" charset="0"/>
                <a:ea typeface="Calibri" panose="020F0502020204030204" pitchFamily="34" charset="0"/>
              </a:rPr>
              <a:t>Skatter och Bidrag, 24,7 mnkr, i</a:t>
            </a:r>
            <a:r>
              <a:rPr lang="sv-SE" sz="1000" dirty="0">
                <a:solidFill>
                  <a:srgbClr val="000000"/>
                </a:solidFill>
                <a:latin typeface="Arial" panose="020B0604020202020204" pitchFamily="34" charset="0"/>
                <a:ea typeface="Times New Roman" panose="02020603050405020304" pitchFamily="18" charset="0"/>
              </a:rPr>
              <a:t> enlighet med </a:t>
            </a:r>
            <a:r>
              <a:rPr lang="sv-SE" sz="1000" dirty="0" smtClean="0">
                <a:solidFill>
                  <a:srgbClr val="000000"/>
                </a:solidFill>
                <a:latin typeface="Arial" panose="020B0604020202020204" pitchFamily="34" charset="0"/>
                <a:ea typeface="Times New Roman" panose="02020603050405020304" pitchFamily="18" charset="0"/>
              </a:rPr>
              <a:t>SKRs </a:t>
            </a:r>
            <a:r>
              <a:rPr lang="sv-SE" sz="1000" dirty="0">
                <a:solidFill>
                  <a:srgbClr val="000000"/>
                </a:solidFill>
                <a:latin typeface="Arial" panose="020B0604020202020204" pitchFamily="34" charset="0"/>
                <a:ea typeface="Times New Roman" panose="02020603050405020304" pitchFamily="18" charset="0"/>
              </a:rPr>
              <a:t>prognos </a:t>
            </a:r>
            <a:r>
              <a:rPr lang="sv-SE" sz="1000" dirty="0" smtClean="0">
                <a:solidFill>
                  <a:srgbClr val="000000"/>
                </a:solidFill>
                <a:latin typeface="Arial" panose="020B0604020202020204" pitchFamily="34" charset="0"/>
                <a:ea typeface="Times New Roman" panose="02020603050405020304" pitchFamily="18" charset="0"/>
              </a:rPr>
              <a:t>2021-05-24 </a:t>
            </a:r>
            <a:r>
              <a:rPr lang="sv-SE" sz="1000" dirty="0">
                <a:solidFill>
                  <a:srgbClr val="000000"/>
                </a:solidFill>
                <a:latin typeface="Arial" panose="020B0604020202020204" pitchFamily="34" charset="0"/>
                <a:ea typeface="Times New Roman" panose="02020603050405020304" pitchFamily="18" charset="0"/>
              </a:rPr>
              <a:t>och information i cirkulär 21:20. Slutavräkning 2020 per invånare är -460 kr vilket är 32 kr bättre än prognosen i februari. Slutavräkning 2021 prognosen är positiv och uppgår till 582 kr per invånare, jämfört med prognosen i februari är det en förbättring med 117 kr per invånare.</a:t>
            </a:r>
            <a:endParaRPr lang="sv-SE" sz="1100" dirty="0">
              <a:latin typeface="Calibri" panose="020F0502020204030204" pitchFamily="34" charset="0"/>
              <a:ea typeface="Calibri" panose="020F0502020204030204" pitchFamily="34" charset="0"/>
            </a:endParaRPr>
          </a:p>
          <a:p>
            <a:pPr>
              <a:spcAft>
                <a:spcPts val="0"/>
              </a:spcAft>
            </a:pPr>
            <a:r>
              <a:rPr lang="sv-SE" sz="1000" b="1" dirty="0">
                <a:latin typeface="Calibri" panose="020F0502020204030204" pitchFamily="34" charset="0"/>
                <a:ea typeface="Calibri" panose="020F0502020204030204" pitchFamily="34" charset="0"/>
              </a:rPr>
              <a:t> </a:t>
            </a:r>
            <a:endParaRPr lang="sv-SE" sz="1100" dirty="0">
              <a:latin typeface="Calibri" panose="020F0502020204030204" pitchFamily="34" charset="0"/>
              <a:ea typeface="Calibri" panose="020F0502020204030204" pitchFamily="34" charset="0"/>
            </a:endParaRPr>
          </a:p>
          <a:p>
            <a:pPr>
              <a:spcAft>
                <a:spcPts val="0"/>
              </a:spcAft>
            </a:pPr>
            <a:r>
              <a:rPr lang="sv-SE" sz="1200" b="1" dirty="0">
                <a:latin typeface="Calibri" panose="020F0502020204030204" pitchFamily="34" charset="0"/>
                <a:ea typeface="Calibri" panose="020F0502020204030204" pitchFamily="34" charset="0"/>
              </a:rPr>
              <a:t>Kultur- och fritidsnämnden, -1,8 mnkr </a:t>
            </a:r>
            <a:endParaRPr lang="sv-SE" sz="1100" dirty="0">
              <a:latin typeface="Calibri" panose="020F0502020204030204" pitchFamily="34" charset="0"/>
              <a:ea typeface="Calibri" panose="020F0502020204030204" pitchFamily="34" charset="0"/>
            </a:endParaRPr>
          </a:p>
          <a:p>
            <a:pPr>
              <a:spcBef>
                <a:spcPts val="600"/>
              </a:spcBef>
              <a:spcAft>
                <a:spcPts val="0"/>
              </a:spcAft>
            </a:pPr>
            <a:r>
              <a:rPr lang="sv-SE" sz="1000" b="1" dirty="0">
                <a:latin typeface="Calibri" panose="020F0502020204030204" pitchFamily="34" charset="0"/>
                <a:ea typeface="Calibri" panose="020F0502020204030204" pitchFamily="34" charset="0"/>
              </a:rPr>
              <a:t>Sektorsövergripande, - 0,6 mnkr</a:t>
            </a:r>
            <a:r>
              <a:rPr lang="sv-SE"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sv-SE" sz="1000" dirty="0">
                <a:solidFill>
                  <a:srgbClr val="000000"/>
                </a:solidFill>
                <a:latin typeface="Arial" panose="020B0604020202020204" pitchFamily="34" charset="0"/>
                <a:ea typeface="Times New Roman" panose="02020603050405020304" pitchFamily="18" charset="0"/>
              </a:rPr>
              <a:t> Underskottet består i extra föreningsbidrag som ska betalas ut på grund av Corona. Detta extra bidrag har vi just nu ingen täckning för i budget.</a:t>
            </a:r>
            <a:endParaRPr lang="sv-SE" sz="1100" dirty="0">
              <a:latin typeface="Calibri" panose="020F0502020204030204" pitchFamily="34" charset="0"/>
              <a:ea typeface="Calibri" panose="020F0502020204030204" pitchFamily="34" charset="0"/>
            </a:endParaRPr>
          </a:p>
          <a:p>
            <a:pPr>
              <a:spcBef>
                <a:spcPts val="600"/>
              </a:spcBef>
              <a:spcAft>
                <a:spcPts val="0"/>
              </a:spcAft>
            </a:pPr>
            <a:r>
              <a:rPr lang="sv-SE" sz="1000" b="1" dirty="0">
                <a:solidFill>
                  <a:srgbClr val="000000"/>
                </a:solidFill>
                <a:latin typeface="Calibri" panose="020F0502020204030204" pitchFamily="34" charset="0"/>
                <a:ea typeface="Calibri" panose="020F0502020204030204" pitchFamily="34" charset="0"/>
              </a:rPr>
              <a:t>Fritid, -1,2 mnkr:</a:t>
            </a:r>
            <a:r>
              <a:rPr lang="sv-SE" sz="1200" b="1" dirty="0">
                <a:solidFill>
                  <a:srgbClr val="000000"/>
                </a:solidFill>
                <a:latin typeface="Times New Roman" panose="02020603050405020304" pitchFamily="18" charset="0"/>
                <a:ea typeface="Times New Roman" panose="02020603050405020304" pitchFamily="18" charset="0"/>
              </a:rPr>
              <a:t> </a:t>
            </a:r>
            <a:r>
              <a:rPr lang="sv-SE" sz="1000" dirty="0">
                <a:solidFill>
                  <a:srgbClr val="000000"/>
                </a:solidFill>
                <a:latin typeface="Arial" panose="020B0604020202020204" pitchFamily="34" charset="0"/>
                <a:ea typeface="Times New Roman" panose="02020603050405020304" pitchFamily="18" charset="0"/>
              </a:rPr>
              <a:t>Underskottet består i befarade lägre intäkter på grund av minskad aktivitet i våra sportanläggningar.</a:t>
            </a:r>
            <a:r>
              <a:rPr lang="sv-SE" sz="1200" dirty="0">
                <a:solidFill>
                  <a:srgbClr val="000000"/>
                </a:solidFill>
                <a:latin typeface="Times New Roman" panose="02020603050405020304" pitchFamily="18" charset="0"/>
                <a:ea typeface="Times New Roman" panose="02020603050405020304" pitchFamily="18" charset="0"/>
              </a:rPr>
              <a:t> </a:t>
            </a:r>
          </a:p>
          <a:p>
            <a:pPr>
              <a:spcAft>
                <a:spcPts val="0"/>
              </a:spcAft>
            </a:pPr>
            <a:r>
              <a:rPr lang="sv-SE" sz="1200" b="1" dirty="0">
                <a:latin typeface="Calibri" panose="020F0502020204030204" pitchFamily="34" charset="0"/>
                <a:ea typeface="Calibri" panose="020F0502020204030204" pitchFamily="34" charset="0"/>
              </a:rPr>
              <a:t> </a:t>
            </a:r>
            <a:endParaRPr lang="sv-SE" sz="1100" dirty="0">
              <a:latin typeface="Calibri" panose="020F0502020204030204" pitchFamily="34" charset="0"/>
              <a:ea typeface="Calibri" panose="020F0502020204030204" pitchFamily="34" charset="0"/>
            </a:endParaRPr>
          </a:p>
          <a:p>
            <a:pPr>
              <a:spcAft>
                <a:spcPts val="0"/>
              </a:spcAft>
            </a:pPr>
            <a:r>
              <a:rPr lang="sv-SE" sz="1200" b="1" dirty="0">
                <a:latin typeface="Calibri" panose="020F0502020204030204" pitchFamily="34" charset="0"/>
                <a:ea typeface="Calibri" panose="020F0502020204030204" pitchFamily="34" charset="0"/>
              </a:rPr>
              <a:t>Socialnämnden, -11,7 mnkr</a:t>
            </a:r>
            <a:endParaRPr lang="sv-SE" sz="1100" dirty="0">
              <a:latin typeface="Calibri" panose="020F0502020204030204" pitchFamily="34" charset="0"/>
              <a:ea typeface="Calibri" panose="020F0502020204030204" pitchFamily="34" charset="0"/>
            </a:endParaRPr>
          </a:p>
          <a:p>
            <a:pPr>
              <a:spcBef>
                <a:spcPts val="600"/>
              </a:spcBef>
              <a:spcAft>
                <a:spcPts val="0"/>
              </a:spcAft>
            </a:pPr>
            <a:r>
              <a:rPr lang="sv-SE" sz="1000" b="1" dirty="0">
                <a:latin typeface="Calibri" panose="020F0502020204030204" pitchFamily="34" charset="0"/>
                <a:ea typeface="Calibri" panose="020F0502020204030204" pitchFamily="34" charset="0"/>
              </a:rPr>
              <a:t>Sektorsövergripande, + 6,0 mnkr:</a:t>
            </a:r>
            <a:r>
              <a:rPr lang="sv-SE" sz="1100" dirty="0">
                <a:latin typeface="Calibri" panose="020F0502020204030204" pitchFamily="34" charset="0"/>
                <a:ea typeface="Calibri" panose="020F0502020204030204" pitchFamily="34" charset="0"/>
              </a:rPr>
              <a:t> </a:t>
            </a:r>
            <a:r>
              <a:rPr lang="sv-SE" sz="1000" dirty="0">
                <a:solidFill>
                  <a:srgbClr val="000000"/>
                </a:solidFill>
                <a:latin typeface="Arial" panose="020B0604020202020204" pitchFamily="34" charset="0"/>
                <a:ea typeface="Times New Roman" panose="02020603050405020304" pitchFamily="18" charset="0"/>
              </a:rPr>
              <a:t>Prognostiserade överskottet kommer främst från ökade statsbidrag och en lägre hyra för Solgården på grund av nya hyresförhållanden från halvårsskiftet.</a:t>
            </a:r>
            <a:endParaRPr lang="sv-SE" sz="1100" dirty="0">
              <a:latin typeface="Calibri" panose="020F0502020204030204" pitchFamily="34" charset="0"/>
              <a:ea typeface="Calibri" panose="020F0502020204030204" pitchFamily="34" charset="0"/>
            </a:endParaRPr>
          </a:p>
          <a:p>
            <a:pPr>
              <a:spcBef>
                <a:spcPts val="600"/>
              </a:spcBef>
              <a:spcAft>
                <a:spcPts val="0"/>
              </a:spcAft>
            </a:pPr>
            <a:r>
              <a:rPr lang="sv-SE" sz="1000" b="1" dirty="0">
                <a:latin typeface="Calibri" panose="020F0502020204030204" pitchFamily="34" charset="0"/>
                <a:ea typeface="Calibri" panose="020F0502020204030204" pitchFamily="34" charset="0"/>
              </a:rPr>
              <a:t>Myndighet, - 0,6 mnkr:</a:t>
            </a:r>
            <a:r>
              <a:rPr lang="sv-SE" sz="1100" dirty="0">
                <a:latin typeface="Calibri" panose="020F0502020204030204" pitchFamily="34" charset="0"/>
                <a:ea typeface="Calibri" panose="020F0502020204030204" pitchFamily="34" charset="0"/>
              </a:rPr>
              <a:t> </a:t>
            </a:r>
            <a:r>
              <a:rPr lang="sv-SE" sz="1000" dirty="0">
                <a:solidFill>
                  <a:srgbClr val="000000"/>
                </a:solidFill>
                <a:latin typeface="Arial" panose="020B0604020202020204" pitchFamily="34" charset="0"/>
                <a:ea typeface="Times New Roman" panose="02020603050405020304" pitchFamily="18" charset="0"/>
              </a:rPr>
              <a:t>BoU visar ett för första gången på många år en prognos om budget i balans, har uppnåtts genom satsning på hemmaplanslösningar. Äldre och LSS visar tillsammans ett underskott om -3,6 mnkr, där stora underskott återfinns för volymen på hemtjänst (-14,8 mnkr) och ett relativt stort överskott för volymen för LSS boenden (+10,6 mnkr).</a:t>
            </a:r>
            <a:endParaRPr lang="sv-SE" sz="1100" dirty="0">
              <a:latin typeface="Calibri" panose="020F0502020204030204" pitchFamily="34" charset="0"/>
              <a:ea typeface="Calibri" panose="020F0502020204030204" pitchFamily="34" charset="0"/>
            </a:endParaRPr>
          </a:p>
          <a:p>
            <a:pPr>
              <a:spcBef>
                <a:spcPts val="600"/>
              </a:spcBef>
              <a:spcAft>
                <a:spcPts val="0"/>
              </a:spcAft>
            </a:pPr>
            <a:r>
              <a:rPr lang="sv-SE" sz="1000" b="1" dirty="0">
                <a:latin typeface="Calibri" panose="020F0502020204030204" pitchFamily="34" charset="0"/>
                <a:ea typeface="Calibri" panose="020F0502020204030204" pitchFamily="34" charset="0"/>
              </a:rPr>
              <a:t>Produktion,  - 17,1 mnkr:</a:t>
            </a:r>
            <a:r>
              <a:rPr lang="sv-SE" sz="1100" dirty="0">
                <a:latin typeface="Calibri" panose="020F0502020204030204" pitchFamily="34" charset="0"/>
                <a:ea typeface="Calibri" panose="020F0502020204030204" pitchFamily="34" charset="0"/>
              </a:rPr>
              <a:t> </a:t>
            </a:r>
            <a:r>
              <a:rPr lang="sv-SE" sz="1000" dirty="0">
                <a:solidFill>
                  <a:srgbClr val="000000"/>
                </a:solidFill>
                <a:latin typeface="Arial" panose="020B0604020202020204" pitchFamily="34" charset="0"/>
                <a:ea typeface="Times New Roman" panose="02020603050405020304" pitchFamily="18" charset="0"/>
              </a:rPr>
              <a:t>Utfallet påverkas fortfarande i hög grad av Covid-19, i form av bl.a. högre sjuklön än normalt och höga kostnader för personligt skyddsutrustning. </a:t>
            </a:r>
            <a:endParaRPr lang="sv-SE" sz="1100" dirty="0">
              <a:latin typeface="Calibri" panose="020F0502020204030204" pitchFamily="34" charset="0"/>
              <a:ea typeface="Calibri" panose="020F0502020204030204" pitchFamily="34" charset="0"/>
            </a:endParaRPr>
          </a:p>
          <a:p>
            <a:pPr>
              <a:spcAft>
                <a:spcPts val="0"/>
              </a:spcAft>
            </a:pPr>
            <a:r>
              <a:rPr lang="sv-SE" sz="1000" dirty="0">
                <a:solidFill>
                  <a:srgbClr val="000000"/>
                </a:solidFill>
                <a:latin typeface="Arial" panose="020B0604020202020204" pitchFamily="34" charset="0"/>
                <a:ea typeface="Times New Roman" panose="02020603050405020304" pitchFamily="18" charset="0"/>
              </a:rPr>
              <a:t>Resultatet för hemtjänsten fortsätter att förbättras men det prognostiseras fortfarande ett stort underskott om 7,8 mnkr för året (11,0 mnkr 2020). </a:t>
            </a:r>
            <a:endParaRPr lang="sv-SE" sz="1100" dirty="0">
              <a:latin typeface="Calibri" panose="020F0502020204030204" pitchFamily="34" charset="0"/>
              <a:ea typeface="Calibri" panose="020F0502020204030204" pitchFamily="34" charset="0"/>
            </a:endParaRPr>
          </a:p>
          <a:p>
            <a:pPr>
              <a:spcAft>
                <a:spcPts val="0"/>
              </a:spcAft>
            </a:pPr>
            <a:r>
              <a:rPr lang="sv-SE" sz="1000" dirty="0">
                <a:solidFill>
                  <a:srgbClr val="000000"/>
                </a:solidFill>
                <a:latin typeface="Arial" panose="020B0604020202020204" pitchFamily="34" charset="0"/>
                <a:ea typeface="Times New Roman" panose="02020603050405020304" pitchFamily="18" charset="0"/>
              </a:rPr>
              <a:t>Funktionshinder visar en prognos om - 1,0 mnkr. Boenden LSS har fortsatt högre kostnader </a:t>
            </a:r>
            <a:r>
              <a:rPr lang="sv-SE" sz="1000" dirty="0" err="1">
                <a:solidFill>
                  <a:srgbClr val="000000"/>
                </a:solidFill>
                <a:latin typeface="Arial" panose="020B0604020202020204" pitchFamily="34" charset="0"/>
                <a:ea typeface="Times New Roman" panose="02020603050405020304" pitchFamily="18" charset="0"/>
              </a:rPr>
              <a:t>pga</a:t>
            </a:r>
            <a:r>
              <a:rPr lang="sv-SE" sz="1000" dirty="0">
                <a:solidFill>
                  <a:srgbClr val="000000"/>
                </a:solidFill>
                <a:latin typeface="Arial" panose="020B0604020202020204" pitchFamily="34" charset="0"/>
                <a:ea typeface="Times New Roman" panose="02020603050405020304" pitchFamily="18" charset="0"/>
              </a:rPr>
              <a:t> fastighetsproblematiken på Abborren/</a:t>
            </a:r>
            <a:r>
              <a:rPr lang="sv-SE" sz="1000" dirty="0" err="1">
                <a:solidFill>
                  <a:srgbClr val="000000"/>
                </a:solidFill>
                <a:latin typeface="Arial" panose="020B0604020202020204" pitchFamily="34" charset="0"/>
                <a:ea typeface="Times New Roman" panose="02020603050405020304" pitchFamily="18" charset="0"/>
              </a:rPr>
              <a:t>Klackskär</a:t>
            </a:r>
            <a:r>
              <a:rPr lang="sv-SE" sz="1000" dirty="0">
                <a:solidFill>
                  <a:srgbClr val="000000"/>
                </a:solidFill>
                <a:latin typeface="Arial" panose="020B0604020202020204" pitchFamily="34" charset="0"/>
                <a:ea typeface="Times New Roman" panose="02020603050405020304" pitchFamily="18" charset="0"/>
              </a:rPr>
              <a:t>, där det ensamt förklarar hela det prognostiserade underskottet. </a:t>
            </a:r>
            <a:endParaRPr lang="sv-SE" sz="1100" dirty="0">
              <a:latin typeface="Calibri" panose="020F0502020204030204" pitchFamily="34" charset="0"/>
              <a:ea typeface="Calibri" panose="020F0502020204030204" pitchFamily="34" charset="0"/>
            </a:endParaRPr>
          </a:p>
          <a:p>
            <a:r>
              <a:rPr lang="sv-SE" sz="1000" dirty="0">
                <a:solidFill>
                  <a:srgbClr val="000000"/>
                </a:solidFill>
                <a:latin typeface="Arial" panose="020B0604020202020204" pitchFamily="34" charset="0"/>
                <a:ea typeface="Times New Roman" panose="02020603050405020304" pitchFamily="18" charset="0"/>
              </a:rPr>
              <a:t>Särskilt boende äldre visar en prognos om – 5,2 mnkr. Här är det främst de nu rena demensboendena Parkvägen och </a:t>
            </a:r>
            <a:r>
              <a:rPr lang="sv-SE" sz="1000" dirty="0" err="1">
                <a:solidFill>
                  <a:srgbClr val="000000"/>
                </a:solidFill>
                <a:latin typeface="Arial" panose="020B0604020202020204" pitchFamily="34" charset="0"/>
                <a:ea typeface="Times New Roman" panose="02020603050405020304" pitchFamily="18" charset="0"/>
              </a:rPr>
              <a:t>Edsvägen</a:t>
            </a:r>
            <a:r>
              <a:rPr lang="sv-SE" sz="1000" dirty="0">
                <a:solidFill>
                  <a:srgbClr val="000000"/>
                </a:solidFill>
                <a:latin typeface="Arial" panose="020B0604020202020204" pitchFamily="34" charset="0"/>
                <a:ea typeface="Times New Roman" panose="02020603050405020304" pitchFamily="18" charset="0"/>
              </a:rPr>
              <a:t> som står för underskottet.</a:t>
            </a:r>
            <a:endParaRPr lang="sv-SE" dirty="0"/>
          </a:p>
        </p:txBody>
      </p:sp>
    </p:spTree>
    <p:extLst>
      <p:ext uri="{BB962C8B-B14F-4D97-AF65-F5344CB8AC3E}">
        <p14:creationId xmlns:p14="http://schemas.microsoft.com/office/powerpoint/2010/main" val="293359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8535869" y="271860"/>
            <a:ext cx="454854" cy="369332"/>
          </a:xfrm>
          <a:prstGeom prst="rect">
            <a:avLst/>
          </a:prstGeom>
          <a:noFill/>
        </p:spPr>
        <p:txBody>
          <a:bodyPr wrap="square" rtlCol="0">
            <a:spAutoFit/>
          </a:bodyPr>
          <a:lstStyle/>
          <a:p>
            <a:r>
              <a:rPr lang="sv-SE" dirty="0" smtClean="0"/>
              <a:t>3</a:t>
            </a:r>
            <a:endParaRPr lang="sv-SE" dirty="0"/>
          </a:p>
        </p:txBody>
      </p:sp>
      <p:pic>
        <p:nvPicPr>
          <p:cNvPr id="3" name="Bildobjekt 2"/>
          <p:cNvPicPr>
            <a:picLocks noChangeAspect="1"/>
          </p:cNvPicPr>
          <p:nvPr/>
        </p:nvPicPr>
        <p:blipFill>
          <a:blip r:embed="rId2"/>
          <a:stretch>
            <a:fillRect/>
          </a:stretch>
        </p:blipFill>
        <p:spPr>
          <a:xfrm>
            <a:off x="0" y="641192"/>
            <a:ext cx="9144000" cy="6235960"/>
          </a:xfrm>
          <a:prstGeom prst="rect">
            <a:avLst/>
          </a:prstGeom>
        </p:spPr>
      </p:pic>
    </p:spTree>
    <p:extLst>
      <p:ext uri="{BB962C8B-B14F-4D97-AF65-F5344CB8AC3E}">
        <p14:creationId xmlns:p14="http://schemas.microsoft.com/office/powerpoint/2010/main" val="282580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8535869" y="271860"/>
            <a:ext cx="454854" cy="369332"/>
          </a:xfrm>
          <a:prstGeom prst="rect">
            <a:avLst/>
          </a:prstGeom>
          <a:noFill/>
        </p:spPr>
        <p:txBody>
          <a:bodyPr wrap="square" rtlCol="0">
            <a:spAutoFit/>
          </a:bodyPr>
          <a:lstStyle/>
          <a:p>
            <a:r>
              <a:rPr lang="sv-SE" dirty="0" smtClean="0"/>
              <a:t>4</a:t>
            </a:r>
            <a:endParaRPr lang="sv-SE" dirty="0"/>
          </a:p>
        </p:txBody>
      </p:sp>
      <p:pic>
        <p:nvPicPr>
          <p:cNvPr id="2" name="Bildobjekt 1"/>
          <p:cNvPicPr>
            <a:picLocks noChangeAspect="1"/>
          </p:cNvPicPr>
          <p:nvPr/>
        </p:nvPicPr>
        <p:blipFill>
          <a:blip r:embed="rId2"/>
          <a:stretch>
            <a:fillRect/>
          </a:stretch>
        </p:blipFill>
        <p:spPr>
          <a:xfrm>
            <a:off x="0" y="641192"/>
            <a:ext cx="9144000" cy="6204858"/>
          </a:xfrm>
          <a:prstGeom prst="rect">
            <a:avLst/>
          </a:prstGeom>
        </p:spPr>
      </p:pic>
    </p:spTree>
    <p:extLst>
      <p:ext uri="{BB962C8B-B14F-4D97-AF65-F5344CB8AC3E}">
        <p14:creationId xmlns:p14="http://schemas.microsoft.com/office/powerpoint/2010/main" val="196592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8535869" y="271860"/>
            <a:ext cx="454854" cy="369332"/>
          </a:xfrm>
          <a:prstGeom prst="rect">
            <a:avLst/>
          </a:prstGeom>
          <a:noFill/>
        </p:spPr>
        <p:txBody>
          <a:bodyPr wrap="square" rtlCol="0">
            <a:spAutoFit/>
          </a:bodyPr>
          <a:lstStyle/>
          <a:p>
            <a:r>
              <a:rPr lang="sv-SE" dirty="0"/>
              <a:t>5</a:t>
            </a:r>
          </a:p>
        </p:txBody>
      </p:sp>
      <p:pic>
        <p:nvPicPr>
          <p:cNvPr id="3" name="Bildobjekt 2"/>
          <p:cNvPicPr>
            <a:picLocks noChangeAspect="1"/>
          </p:cNvPicPr>
          <p:nvPr/>
        </p:nvPicPr>
        <p:blipFill>
          <a:blip r:embed="rId2"/>
          <a:stretch>
            <a:fillRect/>
          </a:stretch>
        </p:blipFill>
        <p:spPr>
          <a:xfrm>
            <a:off x="0" y="641192"/>
            <a:ext cx="9157393" cy="6216731"/>
          </a:xfrm>
          <a:prstGeom prst="rect">
            <a:avLst/>
          </a:prstGeom>
        </p:spPr>
      </p:pic>
    </p:spTree>
    <p:extLst>
      <p:ext uri="{BB962C8B-B14F-4D97-AF65-F5344CB8AC3E}">
        <p14:creationId xmlns:p14="http://schemas.microsoft.com/office/powerpoint/2010/main" val="3114038542"/>
      </p:ext>
    </p:extLst>
  </p:cSld>
  <p:clrMapOvr>
    <a:masterClrMapping/>
  </p:clrMapOvr>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4818</TotalTime>
  <Words>424</Words>
  <Application>Microsoft Office PowerPoint</Application>
  <PresentationFormat>Bildspel på skärmen (4:3)</PresentationFormat>
  <Paragraphs>24</Paragraphs>
  <Slides>5</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5</vt:i4>
      </vt:variant>
    </vt:vector>
  </HeadingPairs>
  <TitlesOfParts>
    <vt:vector size="9" baseType="lpstr">
      <vt:lpstr>Arial</vt:lpstr>
      <vt:lpstr>Calibri</vt:lpstr>
      <vt:lpstr>Times New Roman</vt:lpstr>
      <vt:lpstr>Kapitel röd</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Daniel Lundvall</dc:creator>
  <cp:lastModifiedBy>Jansson, Gunilla</cp:lastModifiedBy>
  <cp:revision>246</cp:revision>
  <cp:lastPrinted>2017-10-11T08:50:28Z</cp:lastPrinted>
  <dcterms:created xsi:type="dcterms:W3CDTF">2015-12-21T10:33:10Z</dcterms:created>
  <dcterms:modified xsi:type="dcterms:W3CDTF">2021-08-16T06:55:38Z</dcterms:modified>
</cp:coreProperties>
</file>