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92" r:id="rId2"/>
    <p:sldId id="284" r:id="rId3"/>
    <p:sldId id="290" r:id="rId4"/>
    <p:sldId id="291" r:id="rId5"/>
    <p:sldId id="278" r:id="rId6"/>
    <p:sldId id="279" r:id="rId7"/>
    <p:sldId id="280" r:id="rId8"/>
    <p:sldId id="281" r:id="rId9"/>
    <p:sldId id="282" r:id="rId1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8" autoAdjust="0"/>
    <p:restoredTop sz="96395" autoAdjust="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FF02ED-F33B-4F51-86CC-724BEC34B73B}" type="datetimeFigureOut">
              <a:rPr lang="sv-SE" smtClean="0"/>
              <a:t>2023-03-24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054D0C-06B1-4EEC-B02D-626D8E140A7C}" type="slidenum">
              <a:rPr lang="sv-SE" smtClean="0"/>
              <a:t>‹#›</a:t>
            </a:fld>
            <a:endParaRPr lang="sv-SE"/>
          </a:p>
        </p:txBody>
      </p:sp>
    </p:spTree>
    <p:extLst>
      <p:ext uri="{BB962C8B-B14F-4D97-AF65-F5344CB8AC3E}">
        <p14:creationId xmlns:p14="http://schemas.microsoft.com/office/powerpoint/2010/main" val="3110267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Arbetslivet har de senaste åren förändrats för många och vi behöver hitta nya vägar att navigera i ett förändrat samhälle</a:t>
            </a:r>
            <a:r>
              <a:rPr lang="sv-SE" sz="1200" kern="120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Det finns stora möjligheter för oss att dra lärdom av hur bland annat digitaliseringen kan underlätta och förstärka vårt arbete framöver. Genom våra digitala arbetssätt kan vi öka vår effektivitet och flexibilitet. De erbjuder även ett alternativ till många av våra vanliga fysiska möten och våra olika målgrupper – brukare, kunder, vårdnadshavare, kommunmedborgare, osv. Det finns många vinster och fördelar med digitala arbetssätt men vi behöver och vi vill även mötas fysiskt, </a:t>
            </a:r>
            <a:r>
              <a:rPr lang="sv-SE" sz="1200" kern="1200" dirty="0" smtClean="0">
                <a:solidFill>
                  <a:schemeClr val="tx1"/>
                </a:solidFill>
                <a:effectLst/>
                <a:latin typeface="+mn-lt"/>
                <a:ea typeface="+mn-ea"/>
                <a:cs typeface="+mn-cs"/>
              </a:rPr>
              <a:t>det handlar om </a:t>
            </a:r>
            <a:r>
              <a:rPr lang="sv-SE" sz="1200" kern="1200" dirty="0" smtClean="0">
                <a:solidFill>
                  <a:schemeClr val="tx1"/>
                </a:solidFill>
                <a:effectLst/>
                <a:latin typeface="+mn-lt"/>
                <a:ea typeface="+mn-ea"/>
                <a:cs typeface="+mn-cs"/>
              </a:rPr>
              <a:t>att hitta </a:t>
            </a:r>
            <a:r>
              <a:rPr lang="sv-SE" sz="1200" kern="1200" dirty="0" smtClean="0">
                <a:solidFill>
                  <a:schemeClr val="tx1"/>
                </a:solidFill>
                <a:effectLst/>
                <a:latin typeface="+mn-lt"/>
                <a:ea typeface="+mn-ea"/>
                <a:cs typeface="+mn-cs"/>
              </a:rPr>
              <a:t>rätt sätt </a:t>
            </a:r>
            <a:r>
              <a:rPr lang="sv-SE" sz="1200" kern="1200" dirty="0" smtClean="0">
                <a:solidFill>
                  <a:schemeClr val="tx1"/>
                </a:solidFill>
                <a:effectLst/>
                <a:latin typeface="+mn-lt"/>
                <a:ea typeface="+mn-ea"/>
                <a:cs typeface="+mn-cs"/>
              </a:rPr>
              <a:t>att </a:t>
            </a:r>
            <a:r>
              <a:rPr lang="sv-SE" sz="1200" kern="1200" dirty="0" smtClean="0">
                <a:solidFill>
                  <a:schemeClr val="tx1"/>
                </a:solidFill>
                <a:effectLst/>
                <a:latin typeface="+mn-lt"/>
                <a:ea typeface="+mn-ea"/>
                <a:cs typeface="+mn-cs"/>
              </a:rPr>
              <a:t>mötas beroende på syfte, </a:t>
            </a:r>
            <a:r>
              <a:rPr lang="sv-SE" sz="1200" kern="1200" dirty="0" smtClean="0">
                <a:solidFill>
                  <a:schemeClr val="tx1"/>
                </a:solidFill>
                <a:effectLst/>
                <a:latin typeface="+mn-lt"/>
                <a:ea typeface="+mn-ea"/>
                <a:cs typeface="+mn-cs"/>
              </a:rPr>
              <a:t>både digitalt och fysiskt.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Som stöd i att </a:t>
            </a:r>
            <a:r>
              <a:rPr lang="sv-SE" sz="1200" kern="1200" dirty="0" smtClean="0">
                <a:solidFill>
                  <a:schemeClr val="tx1"/>
                </a:solidFill>
                <a:effectLst/>
                <a:latin typeface="+mn-lt"/>
                <a:ea typeface="+mn-ea"/>
                <a:cs typeface="+mn-cs"/>
              </a:rPr>
              <a:t>hitta rätt typ av mötesplatser </a:t>
            </a:r>
            <a:r>
              <a:rPr lang="sv-SE" sz="1200" kern="1200" dirty="0" smtClean="0">
                <a:solidFill>
                  <a:schemeClr val="tx1"/>
                </a:solidFill>
                <a:effectLst/>
                <a:latin typeface="+mn-lt"/>
                <a:ea typeface="+mn-ea"/>
                <a:cs typeface="+mn-cs"/>
              </a:rPr>
              <a:t>och nya arbetssätt har Östhammars kommun tagit fram fem digitala principer som utgångspunkt och förhållningssätt för ett digitalt arbetsliv. De digitala principerna har bearbetats i flera olika sammanhang </a:t>
            </a:r>
            <a:r>
              <a:rPr lang="sv-SE" sz="1200" kern="1200" dirty="0" smtClean="0">
                <a:solidFill>
                  <a:schemeClr val="tx1"/>
                </a:solidFill>
                <a:effectLst/>
                <a:latin typeface="+mn-lt"/>
                <a:ea typeface="+mn-ea"/>
                <a:cs typeface="+mn-cs"/>
              </a:rPr>
              <a:t>för </a:t>
            </a:r>
            <a:r>
              <a:rPr lang="sv-SE" sz="1200" kern="1200" dirty="0" smtClean="0">
                <a:solidFill>
                  <a:schemeClr val="tx1"/>
                </a:solidFill>
                <a:effectLst/>
                <a:latin typeface="+mn-lt"/>
                <a:ea typeface="+mn-ea"/>
                <a:cs typeface="+mn-cs"/>
              </a:rPr>
              <a:t>att säkra ett likvärdigt digitalt arbetsliv och med en god arbetsmiljö. </a:t>
            </a:r>
            <a:r>
              <a:rPr lang="sv-SE" sz="1200" kern="1200" dirty="0" smtClean="0">
                <a:solidFill>
                  <a:schemeClr val="tx1"/>
                </a:solidFill>
                <a:effectLst/>
                <a:latin typeface="+mn-lt"/>
                <a:ea typeface="+mn-ea"/>
                <a:cs typeface="+mn-cs"/>
              </a:rPr>
              <a:t>Det är kommunens ledningsgrupp som har beslutat om </a:t>
            </a:r>
            <a:r>
              <a:rPr lang="sv-SE" sz="1200" kern="1200" dirty="0" smtClean="0">
                <a:solidFill>
                  <a:schemeClr val="tx1"/>
                </a:solidFill>
                <a:effectLst/>
                <a:latin typeface="+mn-lt"/>
                <a:ea typeface="+mn-ea"/>
                <a:cs typeface="+mn-cs"/>
              </a:rPr>
              <a:t>att börja tillämpa principerna i hela kommunen. Genom principerna tar kommunen också ansvar och bidrar till vårt hållbarhetslöfte rörande en fossilfri arbetspendling och möteskultur. Det digitala arbetet innebär också papperslösa processer som minskar vår miljöpåverkan.</a:t>
            </a:r>
          </a:p>
          <a:p>
            <a:endParaRPr lang="sv-SE" dirty="0"/>
          </a:p>
        </p:txBody>
      </p:sp>
      <p:sp>
        <p:nvSpPr>
          <p:cNvPr id="4" name="Platshållare för bildnummer 3"/>
          <p:cNvSpPr>
            <a:spLocks noGrp="1"/>
          </p:cNvSpPr>
          <p:nvPr>
            <p:ph type="sldNum" sz="quarter" idx="10"/>
          </p:nvPr>
        </p:nvSpPr>
        <p:spPr/>
        <p:txBody>
          <a:bodyPr/>
          <a:lstStyle/>
          <a:p>
            <a:fld id="{B8054D0C-06B1-4EEC-B02D-626D8E140A7C}" type="slidenum">
              <a:rPr lang="sv-SE" smtClean="0"/>
              <a:t>2</a:t>
            </a:fld>
            <a:endParaRPr lang="sv-SE"/>
          </a:p>
        </p:txBody>
      </p:sp>
    </p:spTree>
    <p:extLst>
      <p:ext uri="{BB962C8B-B14F-4D97-AF65-F5344CB8AC3E}">
        <p14:creationId xmlns:p14="http://schemas.microsoft.com/office/powerpoint/2010/main" val="1853615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Våra principer utgår från flera olika aspekter. Principerna</a:t>
            </a:r>
            <a:r>
              <a:rPr lang="sv-SE" sz="1200" kern="1200" baseline="0" dirty="0" smtClean="0">
                <a:solidFill>
                  <a:schemeClr val="tx1"/>
                </a:solidFill>
                <a:effectLst/>
                <a:latin typeface="+mn-lt"/>
                <a:ea typeface="+mn-ea"/>
                <a:cs typeface="+mn-cs"/>
              </a:rPr>
              <a:t> ska ses som en ”ledstång” och en hjälp på vägen att navigera i nya arbetssätt. Hur ni på bästa sätt tillämpar principerna hos er kräver en regelbunden, öppen dialog med ett ömsesidigt förtroende mellan dig som chef, medarbetare, kollegor och de som ni finns till för.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9640E1E4-D35A-4B3B-9351-A5A0CAA91350}" type="slidenum">
              <a:rPr lang="sv-SE" smtClean="0"/>
              <a:t>3</a:t>
            </a:fld>
            <a:endParaRPr lang="sv-SE"/>
          </a:p>
        </p:txBody>
      </p:sp>
    </p:spTree>
    <p:extLst>
      <p:ext uri="{BB962C8B-B14F-4D97-AF65-F5344CB8AC3E}">
        <p14:creationId xmlns:p14="http://schemas.microsoft.com/office/powerpoint/2010/main" val="750297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Våra fem principer berör både sådant som tekniska förutsättningar och möjligheter, men också</a:t>
            </a:r>
            <a:r>
              <a:rPr lang="sv-SE" baseline="0" dirty="0" smtClean="0"/>
              <a:t> vad de nya arbetssätten innebär för mig som medarbetare, teammedlem, kollega och arbetstagare i en kommun. De innehåller också hur vi alla ska ha </a:t>
            </a:r>
            <a:r>
              <a:rPr lang="sv-SE" dirty="0" smtClean="0">
                <a:ea typeface="Times New Roman" panose="02020603050405020304" pitchFamily="18" charset="0"/>
                <a:cs typeface="Calibri" panose="020F0502020204030204" pitchFamily="34" charset="0"/>
              </a:rPr>
              <a:t>möjlighet att delta i arbetet och närvara på </a:t>
            </a:r>
            <a:r>
              <a:rPr lang="sv-SE" dirty="0" smtClean="0">
                <a:ea typeface="Times New Roman" panose="02020603050405020304" pitchFamily="18" charset="0"/>
                <a:cs typeface="Calibri" panose="020F0502020204030204" pitchFamily="34" charset="0"/>
              </a:rPr>
              <a:t>lika </a:t>
            </a:r>
            <a:r>
              <a:rPr lang="sv-SE" dirty="0" smtClean="0">
                <a:ea typeface="Times New Roman" panose="02020603050405020304" pitchFamily="18" charset="0"/>
                <a:cs typeface="Calibri" panose="020F0502020204030204" pitchFamily="34" charset="0"/>
              </a:rPr>
              <a:t>villkor</a:t>
            </a:r>
            <a:r>
              <a:rPr lang="sv-SE" baseline="0" dirty="0" smtClean="0">
                <a:ea typeface="Times New Roman" panose="02020603050405020304" pitchFamily="18" charset="0"/>
                <a:cs typeface="Calibri" panose="020F0502020204030204" pitchFamily="34" charset="0"/>
              </a:rPr>
              <a:t> likväl som att </a:t>
            </a:r>
            <a:r>
              <a:rPr lang="sv-SE" dirty="0" smtClean="0">
                <a:ea typeface="Times New Roman" panose="02020603050405020304" pitchFamily="18" charset="0"/>
                <a:cs typeface="Calibri" panose="020F0502020204030204" pitchFamily="34" charset="0"/>
              </a:rPr>
              <a:t>tillämpa ett hållbart arbetssätt anpassat till arbetets krav och förutsättningar. </a:t>
            </a:r>
            <a:endParaRPr lang="sv-SE" dirty="0" smtClean="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10"/>
          </p:nvPr>
        </p:nvSpPr>
        <p:spPr/>
        <p:txBody>
          <a:bodyPr/>
          <a:lstStyle/>
          <a:p>
            <a:fld id="{B8054D0C-06B1-4EEC-B02D-626D8E140A7C}" type="slidenum">
              <a:rPr lang="sv-SE" smtClean="0"/>
              <a:t>4</a:t>
            </a:fld>
            <a:endParaRPr lang="sv-SE"/>
          </a:p>
        </p:txBody>
      </p:sp>
    </p:spTree>
    <p:extLst>
      <p:ext uri="{BB962C8B-B14F-4D97-AF65-F5344CB8AC3E}">
        <p14:creationId xmlns:p14="http://schemas.microsoft.com/office/powerpoint/2010/main" val="3827728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Tekniska förutsättningar handlar dels om den tekniska utrustningen som krävs för att du ska kunna utföra ditt jobb men också om vad du behöver tänka på gällande dataskydd, informationssäkerhet och skydd av personuppgifter.</a:t>
            </a:r>
            <a:endParaRPr lang="sv-SE" dirty="0"/>
          </a:p>
        </p:txBody>
      </p:sp>
      <p:sp>
        <p:nvSpPr>
          <p:cNvPr id="4" name="Platshållare för bildnummer 3"/>
          <p:cNvSpPr>
            <a:spLocks noGrp="1"/>
          </p:cNvSpPr>
          <p:nvPr>
            <p:ph type="sldNum" sz="quarter" idx="10"/>
          </p:nvPr>
        </p:nvSpPr>
        <p:spPr/>
        <p:txBody>
          <a:bodyPr/>
          <a:lstStyle/>
          <a:p>
            <a:fld id="{B8054D0C-06B1-4EEC-B02D-626D8E140A7C}" type="slidenum">
              <a:rPr lang="sv-SE" smtClean="0"/>
              <a:t>5</a:t>
            </a:fld>
            <a:endParaRPr lang="sv-SE"/>
          </a:p>
        </p:txBody>
      </p:sp>
    </p:spTree>
    <p:extLst>
      <p:ext uri="{BB962C8B-B14F-4D97-AF65-F5344CB8AC3E}">
        <p14:creationId xmlns:p14="http://schemas.microsoft.com/office/powerpoint/2010/main" val="3792365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När och var handlar om vem</a:t>
            </a:r>
            <a:r>
              <a:rPr lang="sv-SE" baseline="0" dirty="0" smtClean="0"/>
              <a:t> </a:t>
            </a:r>
            <a:r>
              <a:rPr lang="sv-SE" dirty="0" smtClean="0"/>
              <a:t>som har möjlighet att arbeta på annan plats än sin</a:t>
            </a:r>
            <a:r>
              <a:rPr lang="sv-SE" baseline="0" dirty="0" smtClean="0"/>
              <a:t> arbetsplats samt när det krävs att man utför sitt jobb.</a:t>
            </a:r>
            <a:endParaRPr lang="sv-SE" dirty="0"/>
          </a:p>
        </p:txBody>
      </p:sp>
      <p:sp>
        <p:nvSpPr>
          <p:cNvPr id="4" name="Platshållare för bildnummer 3"/>
          <p:cNvSpPr>
            <a:spLocks noGrp="1"/>
          </p:cNvSpPr>
          <p:nvPr>
            <p:ph type="sldNum" sz="quarter" idx="10"/>
          </p:nvPr>
        </p:nvSpPr>
        <p:spPr/>
        <p:txBody>
          <a:bodyPr/>
          <a:lstStyle/>
          <a:p>
            <a:fld id="{B8054D0C-06B1-4EEC-B02D-626D8E140A7C}" type="slidenum">
              <a:rPr lang="sv-SE" smtClean="0"/>
              <a:t>6</a:t>
            </a:fld>
            <a:endParaRPr lang="sv-SE"/>
          </a:p>
        </p:txBody>
      </p:sp>
    </p:spTree>
    <p:extLst>
      <p:ext uri="{BB962C8B-B14F-4D97-AF65-F5344CB8AC3E}">
        <p14:creationId xmlns:p14="http://schemas.microsoft.com/office/powerpoint/2010/main" val="2619373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Likvärdigt deltagande handlar om vikten av att ha möjlighet att delta i arbetet</a:t>
            </a:r>
            <a:r>
              <a:rPr lang="sv-SE" baseline="0" dirty="0" smtClean="0"/>
              <a:t> och närvara på samma villkor oavsett var man befinner sig.</a:t>
            </a:r>
            <a:endParaRPr lang="sv-SE" dirty="0"/>
          </a:p>
        </p:txBody>
      </p:sp>
      <p:sp>
        <p:nvSpPr>
          <p:cNvPr id="4" name="Platshållare för bildnummer 3"/>
          <p:cNvSpPr>
            <a:spLocks noGrp="1"/>
          </p:cNvSpPr>
          <p:nvPr>
            <p:ph type="sldNum" sz="quarter" idx="10"/>
          </p:nvPr>
        </p:nvSpPr>
        <p:spPr/>
        <p:txBody>
          <a:bodyPr/>
          <a:lstStyle/>
          <a:p>
            <a:fld id="{B8054D0C-06B1-4EEC-B02D-626D8E140A7C}" type="slidenum">
              <a:rPr lang="sv-SE" smtClean="0"/>
              <a:t>7</a:t>
            </a:fld>
            <a:endParaRPr lang="sv-SE"/>
          </a:p>
        </p:txBody>
      </p:sp>
    </p:spTree>
    <p:extLst>
      <p:ext uri="{BB962C8B-B14F-4D97-AF65-F5344CB8AC3E}">
        <p14:creationId xmlns:p14="http://schemas.microsoft.com/office/powerpoint/2010/main" val="395075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Arbeta hållbart handlar dels om att kunna förena arbetsliv med privatliv, dels om att ta ansvar för vår egen hälsa och välmående samt att vi tillsammans hjälps at att bidra till vårat </a:t>
            </a:r>
            <a:r>
              <a:rPr lang="sv-SE" sz="1200" kern="1200" dirty="0" smtClean="0">
                <a:solidFill>
                  <a:schemeClr val="tx1"/>
                </a:solidFill>
                <a:effectLst/>
                <a:latin typeface="+mn-lt"/>
                <a:ea typeface="+mn-ea"/>
                <a:cs typeface="+mn-cs"/>
              </a:rPr>
              <a:t>hållbarhetslöfte rörande en fossilfri arbetspendling och möteskultur.</a:t>
            </a:r>
            <a:endParaRPr lang="sv-SE" dirty="0"/>
          </a:p>
        </p:txBody>
      </p:sp>
      <p:sp>
        <p:nvSpPr>
          <p:cNvPr id="4" name="Platshållare för bildnummer 3"/>
          <p:cNvSpPr>
            <a:spLocks noGrp="1"/>
          </p:cNvSpPr>
          <p:nvPr>
            <p:ph type="sldNum" sz="quarter" idx="10"/>
          </p:nvPr>
        </p:nvSpPr>
        <p:spPr/>
        <p:txBody>
          <a:bodyPr/>
          <a:lstStyle/>
          <a:p>
            <a:fld id="{B8054D0C-06B1-4EEC-B02D-626D8E140A7C}" type="slidenum">
              <a:rPr lang="sv-SE" smtClean="0"/>
              <a:t>8</a:t>
            </a:fld>
            <a:endParaRPr lang="sv-SE"/>
          </a:p>
        </p:txBody>
      </p:sp>
    </p:spTree>
    <p:extLst>
      <p:ext uri="{BB962C8B-B14F-4D97-AF65-F5344CB8AC3E}">
        <p14:creationId xmlns:p14="http://schemas.microsoft.com/office/powerpoint/2010/main" val="3814055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Digital mötesetik handlar om att vi tillsammans hjälps åt att</a:t>
            </a:r>
            <a:r>
              <a:rPr lang="sv-SE" baseline="0" dirty="0" smtClean="0"/>
              <a:t> skapa en hållbar arbetssituation och ett bra samarbetsklimat.</a:t>
            </a:r>
            <a:endParaRPr lang="sv-SE" dirty="0"/>
          </a:p>
        </p:txBody>
      </p:sp>
      <p:sp>
        <p:nvSpPr>
          <p:cNvPr id="4" name="Platshållare för bildnummer 3"/>
          <p:cNvSpPr>
            <a:spLocks noGrp="1"/>
          </p:cNvSpPr>
          <p:nvPr>
            <p:ph type="sldNum" sz="quarter" idx="10"/>
          </p:nvPr>
        </p:nvSpPr>
        <p:spPr/>
        <p:txBody>
          <a:bodyPr/>
          <a:lstStyle/>
          <a:p>
            <a:fld id="{B8054D0C-06B1-4EEC-B02D-626D8E140A7C}" type="slidenum">
              <a:rPr lang="sv-SE" smtClean="0"/>
              <a:t>9</a:t>
            </a:fld>
            <a:endParaRPr lang="sv-SE"/>
          </a:p>
        </p:txBody>
      </p:sp>
    </p:spTree>
    <p:extLst>
      <p:ext uri="{BB962C8B-B14F-4D97-AF65-F5344CB8AC3E}">
        <p14:creationId xmlns:p14="http://schemas.microsoft.com/office/powerpoint/2010/main" val="5494682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ej bild">
    <p:spTree>
      <p:nvGrpSpPr>
        <p:cNvPr id="1" name=""/>
        <p:cNvGrpSpPr/>
        <p:nvPr/>
      </p:nvGrpSpPr>
      <p:grpSpPr>
        <a:xfrm>
          <a:off x="0" y="0"/>
          <a:ext cx="0" cy="0"/>
          <a:chOff x="0" y="0"/>
          <a:chExt cx="0" cy="0"/>
        </a:xfrm>
      </p:grpSpPr>
      <p:sp>
        <p:nvSpPr>
          <p:cNvPr id="9" name="Platshållare för text 8"/>
          <p:cNvSpPr>
            <a:spLocks noGrp="1"/>
          </p:cNvSpPr>
          <p:nvPr>
            <p:ph type="body" sz="quarter" idx="11" hasCustomPrompt="1"/>
          </p:nvPr>
        </p:nvSpPr>
        <p:spPr>
          <a:xfrm>
            <a:off x="0" y="3377493"/>
            <a:ext cx="12192000" cy="465139"/>
          </a:xfrm>
          <a:prstGeom prst="rect">
            <a:avLst/>
          </a:prstGeom>
        </p:spPr>
        <p:txBody>
          <a:bodyPr vert="horz"/>
          <a:lstStyle>
            <a:lvl1pPr marL="0" indent="0" algn="ctr">
              <a:buNone/>
              <a:defRPr sz="2133" spc="667" baseline="0">
                <a:latin typeface="Arial"/>
                <a:cs typeface="Arial"/>
              </a:defRPr>
            </a:lvl1pPr>
          </a:lstStyle>
          <a:p>
            <a:pPr lvl="0"/>
            <a:r>
              <a:rPr lang="sv-SE" dirty="0" smtClean="0"/>
              <a:t>ARIAL 16PT</a:t>
            </a:r>
            <a:endParaRPr lang="sv-SE" dirty="0"/>
          </a:p>
        </p:txBody>
      </p:sp>
      <p:sp>
        <p:nvSpPr>
          <p:cNvPr id="12" name="Platshållare för text 10"/>
          <p:cNvSpPr>
            <a:spLocks noGrp="1"/>
          </p:cNvSpPr>
          <p:nvPr>
            <p:ph type="body" sz="quarter" idx="12" hasCustomPrompt="1"/>
          </p:nvPr>
        </p:nvSpPr>
        <p:spPr>
          <a:xfrm>
            <a:off x="0" y="2203650"/>
            <a:ext cx="12192000" cy="897577"/>
          </a:xfrm>
          <a:prstGeom prst="rect">
            <a:avLst/>
          </a:prstGeom>
        </p:spPr>
        <p:txBody>
          <a:bodyPr vert="horz"/>
          <a:lstStyle>
            <a:lvl1pPr marL="0" indent="0" algn="ctr">
              <a:buNone/>
              <a:defRPr sz="6933" baseline="0">
                <a:latin typeface="Arial"/>
                <a:cs typeface="Arial"/>
              </a:defRPr>
            </a:lvl1pPr>
          </a:lstStyle>
          <a:p>
            <a:pPr lvl="0"/>
            <a:r>
              <a:rPr lang="sv-SE" dirty="0" smtClean="0"/>
              <a:t>Rubrik Arial 52pt</a:t>
            </a:r>
            <a:endParaRPr lang="sv-SE" dirty="0"/>
          </a:p>
        </p:txBody>
      </p:sp>
      <p:pic>
        <p:nvPicPr>
          <p:cNvPr id="7" name="Bildobjekt 6"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893" y="268063"/>
            <a:ext cx="11591140" cy="181960"/>
          </a:xfrm>
          <a:prstGeom prst="rect">
            <a:avLst/>
          </a:prstGeom>
        </p:spPr>
      </p:pic>
      <p:pic>
        <p:nvPicPr>
          <p:cNvPr id="8" name="Bildobjekt 7" descr="ÖSTK_våg_stående_PPT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893" y="4842117"/>
            <a:ext cx="11591140" cy="2015884"/>
          </a:xfrm>
          <a:prstGeom prst="rect">
            <a:avLst/>
          </a:prstGeom>
        </p:spPr>
      </p:pic>
      <p:sp>
        <p:nvSpPr>
          <p:cNvPr id="2" name="Rektangel 1"/>
          <p:cNvSpPr/>
          <p:nvPr userDrawn="1"/>
        </p:nvSpPr>
        <p:spPr>
          <a:xfrm>
            <a:off x="0" y="6549648"/>
            <a:ext cx="12192000" cy="3083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400"/>
          </a:p>
        </p:txBody>
      </p:sp>
    </p:spTree>
    <p:extLst>
      <p:ext uri="{BB962C8B-B14F-4D97-AF65-F5344CB8AC3E}">
        <p14:creationId xmlns:p14="http://schemas.microsoft.com/office/powerpoint/2010/main" val="1234703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sida med bård + våg">
    <p:spTree>
      <p:nvGrpSpPr>
        <p:cNvPr id="1" name=""/>
        <p:cNvGrpSpPr/>
        <p:nvPr/>
      </p:nvGrpSpPr>
      <p:grpSpPr>
        <a:xfrm>
          <a:off x="0" y="0"/>
          <a:ext cx="0" cy="0"/>
          <a:chOff x="0" y="0"/>
          <a:chExt cx="0" cy="0"/>
        </a:xfrm>
      </p:grpSpPr>
      <p:sp>
        <p:nvSpPr>
          <p:cNvPr id="2" name="textruta 1"/>
          <p:cNvSpPr txBox="1"/>
          <p:nvPr userDrawn="1"/>
        </p:nvSpPr>
        <p:spPr>
          <a:xfrm>
            <a:off x="3288921" y="445702"/>
            <a:ext cx="184731" cy="461665"/>
          </a:xfrm>
          <a:prstGeom prst="rect">
            <a:avLst/>
          </a:prstGeom>
          <a:noFill/>
        </p:spPr>
        <p:txBody>
          <a:bodyPr wrap="none" rtlCol="0">
            <a:spAutoFit/>
          </a:bodyPr>
          <a:lstStyle/>
          <a:p>
            <a:endParaRPr lang="sv-SE" sz="2400" dirty="0"/>
          </a:p>
        </p:txBody>
      </p:sp>
      <p:sp>
        <p:nvSpPr>
          <p:cNvPr id="8" name="textruta 7"/>
          <p:cNvSpPr txBox="1"/>
          <p:nvPr userDrawn="1"/>
        </p:nvSpPr>
        <p:spPr>
          <a:xfrm>
            <a:off x="3288921" y="445702"/>
            <a:ext cx="184731" cy="461665"/>
          </a:xfrm>
          <a:prstGeom prst="rect">
            <a:avLst/>
          </a:prstGeom>
          <a:noFill/>
        </p:spPr>
        <p:txBody>
          <a:bodyPr wrap="none" rtlCol="0">
            <a:spAutoFit/>
          </a:bodyPr>
          <a:lstStyle/>
          <a:p>
            <a:endParaRPr lang="sv-SE" sz="2400" dirty="0"/>
          </a:p>
        </p:txBody>
      </p:sp>
      <p:pic>
        <p:nvPicPr>
          <p:cNvPr id="7" name="Bildobjekt 6"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893" y="268063"/>
            <a:ext cx="11591140" cy="181960"/>
          </a:xfrm>
          <a:prstGeom prst="rect">
            <a:avLst/>
          </a:prstGeom>
        </p:spPr>
      </p:pic>
      <p:pic>
        <p:nvPicPr>
          <p:cNvPr id="17" name="Bildobjekt 16" descr="ÖSTK_våg_liggande_PPT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457473"/>
            <a:ext cx="12192000" cy="1613561"/>
          </a:xfrm>
          <a:prstGeom prst="rect">
            <a:avLst/>
          </a:prstGeom>
        </p:spPr>
      </p:pic>
      <p:sp>
        <p:nvSpPr>
          <p:cNvPr id="9" name="Platshållare för text 7"/>
          <p:cNvSpPr>
            <a:spLocks noGrp="1"/>
          </p:cNvSpPr>
          <p:nvPr>
            <p:ph type="body" sz="quarter" idx="14" hasCustomPrompt="1"/>
          </p:nvPr>
        </p:nvSpPr>
        <p:spPr>
          <a:xfrm>
            <a:off x="726535" y="603605"/>
            <a:ext cx="8570412" cy="285363"/>
          </a:xfrm>
          <a:prstGeom prst="rect">
            <a:avLst/>
          </a:prstGeom>
        </p:spPr>
        <p:txBody>
          <a:bodyPr vert="horz"/>
          <a:lstStyle>
            <a:lvl1pPr marL="0" indent="0">
              <a:buNone/>
              <a:defRPr sz="2133" b="1" spc="133"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0" name="Platshållare för text 10"/>
          <p:cNvSpPr>
            <a:spLocks noGrp="1"/>
          </p:cNvSpPr>
          <p:nvPr>
            <p:ph type="body" sz="quarter" idx="15" hasCustomPrompt="1"/>
          </p:nvPr>
        </p:nvSpPr>
        <p:spPr>
          <a:xfrm>
            <a:off x="694411" y="947150"/>
            <a:ext cx="8602536" cy="610037"/>
          </a:xfrm>
          <a:prstGeom prst="rect">
            <a:avLst/>
          </a:prstGeom>
        </p:spPr>
        <p:txBody>
          <a:bodyPr vert="horz"/>
          <a:lstStyle>
            <a:lvl1pPr marL="0" indent="0" algn="l">
              <a:buNone/>
              <a:defRPr sz="4533" baseline="0">
                <a:latin typeface="Arial"/>
                <a:cs typeface="Arial"/>
              </a:defRPr>
            </a:lvl1pPr>
          </a:lstStyle>
          <a:p>
            <a:pPr lvl="0"/>
            <a:r>
              <a:rPr lang="sv-SE" dirty="0" smtClean="0"/>
              <a:t>Rubrik Arial 34pt</a:t>
            </a:r>
            <a:endParaRPr lang="sv-SE" dirty="0"/>
          </a:p>
        </p:txBody>
      </p:sp>
      <p:sp>
        <p:nvSpPr>
          <p:cNvPr id="13" name="Platshållare för text 10"/>
          <p:cNvSpPr>
            <a:spLocks noGrp="1"/>
          </p:cNvSpPr>
          <p:nvPr>
            <p:ph type="body" sz="quarter" idx="17" hasCustomPrompt="1"/>
          </p:nvPr>
        </p:nvSpPr>
        <p:spPr>
          <a:xfrm>
            <a:off x="715613" y="2097549"/>
            <a:ext cx="8581335" cy="2938753"/>
          </a:xfrm>
          <a:prstGeom prst="rect">
            <a:avLst/>
          </a:prstGeom>
        </p:spPr>
        <p:txBody>
          <a:bodyPr vert="horz"/>
          <a:lstStyle>
            <a:lvl1pPr marL="0" indent="0" algn="l">
              <a:buNone/>
              <a:defRPr sz="2400" baseline="0">
                <a:latin typeface="Arial"/>
                <a:cs typeface="Arial"/>
              </a:defRPr>
            </a:lvl1pPr>
          </a:lstStyle>
          <a:p>
            <a:pPr lvl="0"/>
            <a:r>
              <a:rPr lang="sv-SE" dirty="0" smtClean="0"/>
              <a:t>Arial 18pt brödtext</a:t>
            </a:r>
            <a:endParaRPr lang="sv-SE" dirty="0"/>
          </a:p>
        </p:txBody>
      </p:sp>
    </p:spTree>
    <p:extLst>
      <p:ext uri="{BB962C8B-B14F-4D97-AF65-F5344CB8AC3E}">
        <p14:creationId xmlns:p14="http://schemas.microsoft.com/office/powerpoint/2010/main" val="394674995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nktlista med bård + våg">
    <p:spTree>
      <p:nvGrpSpPr>
        <p:cNvPr id="1" name=""/>
        <p:cNvGrpSpPr/>
        <p:nvPr/>
      </p:nvGrpSpPr>
      <p:grpSpPr>
        <a:xfrm>
          <a:off x="0" y="0"/>
          <a:ext cx="0" cy="0"/>
          <a:chOff x="0" y="0"/>
          <a:chExt cx="0" cy="0"/>
        </a:xfrm>
      </p:grpSpPr>
      <p:sp>
        <p:nvSpPr>
          <p:cNvPr id="2" name="textruta 1"/>
          <p:cNvSpPr txBox="1"/>
          <p:nvPr userDrawn="1"/>
        </p:nvSpPr>
        <p:spPr>
          <a:xfrm>
            <a:off x="3288921" y="445702"/>
            <a:ext cx="184731" cy="461665"/>
          </a:xfrm>
          <a:prstGeom prst="rect">
            <a:avLst/>
          </a:prstGeom>
          <a:noFill/>
        </p:spPr>
        <p:txBody>
          <a:bodyPr wrap="none" rtlCol="0">
            <a:spAutoFit/>
          </a:bodyPr>
          <a:lstStyle/>
          <a:p>
            <a:endParaRPr lang="sv-SE" sz="2400" dirty="0"/>
          </a:p>
        </p:txBody>
      </p:sp>
      <p:sp>
        <p:nvSpPr>
          <p:cNvPr id="8" name="textruta 7"/>
          <p:cNvSpPr txBox="1"/>
          <p:nvPr userDrawn="1"/>
        </p:nvSpPr>
        <p:spPr>
          <a:xfrm>
            <a:off x="3288921" y="445702"/>
            <a:ext cx="184731" cy="461665"/>
          </a:xfrm>
          <a:prstGeom prst="rect">
            <a:avLst/>
          </a:prstGeom>
          <a:noFill/>
        </p:spPr>
        <p:txBody>
          <a:bodyPr wrap="none" rtlCol="0">
            <a:spAutoFit/>
          </a:bodyPr>
          <a:lstStyle/>
          <a:p>
            <a:endParaRPr lang="sv-SE" sz="2400" dirty="0"/>
          </a:p>
        </p:txBody>
      </p:sp>
      <p:pic>
        <p:nvPicPr>
          <p:cNvPr id="7" name="Bildobjekt 6"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893" y="268063"/>
            <a:ext cx="11591140" cy="181960"/>
          </a:xfrm>
          <a:prstGeom prst="rect">
            <a:avLst/>
          </a:prstGeom>
        </p:spPr>
      </p:pic>
      <p:pic>
        <p:nvPicPr>
          <p:cNvPr id="17" name="Bildobjekt 16" descr="ÖSTK_våg_liggande_PPT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457473"/>
            <a:ext cx="12192000" cy="1613561"/>
          </a:xfrm>
          <a:prstGeom prst="rect">
            <a:avLst/>
          </a:prstGeom>
        </p:spPr>
      </p:pic>
      <p:sp>
        <p:nvSpPr>
          <p:cNvPr id="9" name="Platshållare för text 7"/>
          <p:cNvSpPr>
            <a:spLocks noGrp="1"/>
          </p:cNvSpPr>
          <p:nvPr>
            <p:ph type="body" sz="quarter" idx="14" hasCustomPrompt="1"/>
          </p:nvPr>
        </p:nvSpPr>
        <p:spPr>
          <a:xfrm>
            <a:off x="726535" y="603605"/>
            <a:ext cx="8570412" cy="285363"/>
          </a:xfrm>
          <a:prstGeom prst="rect">
            <a:avLst/>
          </a:prstGeom>
        </p:spPr>
        <p:txBody>
          <a:bodyPr vert="horz"/>
          <a:lstStyle>
            <a:lvl1pPr marL="0" indent="0">
              <a:buNone/>
              <a:defRPr sz="2133" b="1" spc="133"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0" name="Platshållare för text 10"/>
          <p:cNvSpPr>
            <a:spLocks noGrp="1"/>
          </p:cNvSpPr>
          <p:nvPr>
            <p:ph type="body" sz="quarter" idx="15" hasCustomPrompt="1"/>
          </p:nvPr>
        </p:nvSpPr>
        <p:spPr>
          <a:xfrm>
            <a:off x="694411" y="947150"/>
            <a:ext cx="8602536" cy="610037"/>
          </a:xfrm>
          <a:prstGeom prst="rect">
            <a:avLst/>
          </a:prstGeom>
        </p:spPr>
        <p:txBody>
          <a:bodyPr vert="horz"/>
          <a:lstStyle>
            <a:lvl1pPr marL="0" indent="0" algn="l">
              <a:buNone/>
              <a:defRPr sz="4533" baseline="0">
                <a:latin typeface="Arial"/>
                <a:cs typeface="Arial"/>
              </a:defRPr>
            </a:lvl1pPr>
          </a:lstStyle>
          <a:p>
            <a:pPr lvl="0"/>
            <a:r>
              <a:rPr lang="sv-SE" dirty="0" smtClean="0"/>
              <a:t>Rubrik Arial 34pt</a:t>
            </a:r>
            <a:endParaRPr lang="sv-SE" dirty="0"/>
          </a:p>
        </p:txBody>
      </p:sp>
      <p:sp>
        <p:nvSpPr>
          <p:cNvPr id="11" name="Platshållare för text 5"/>
          <p:cNvSpPr>
            <a:spLocks noGrp="1"/>
          </p:cNvSpPr>
          <p:nvPr>
            <p:ph type="body" sz="quarter" idx="18" hasCustomPrompt="1"/>
          </p:nvPr>
        </p:nvSpPr>
        <p:spPr>
          <a:xfrm>
            <a:off x="694411" y="2097548"/>
            <a:ext cx="8602535" cy="2938752"/>
          </a:xfrm>
          <a:prstGeom prst="rect">
            <a:avLst/>
          </a:prstGeom>
        </p:spPr>
        <p:txBody>
          <a:bodyPr vert="horz"/>
          <a:lstStyle>
            <a:lvl1pPr>
              <a:lnSpc>
                <a:spcPct val="120000"/>
              </a:lnSpc>
              <a:buSzPct val="70000"/>
              <a:defRPr sz="2400" baseline="0">
                <a:solidFill>
                  <a:schemeClr val="bg1">
                    <a:lumMod val="50000"/>
                  </a:schemeClr>
                </a:solidFill>
              </a:defRPr>
            </a:lvl1pPr>
          </a:lstStyle>
          <a:p>
            <a:pPr lvl="0"/>
            <a:r>
              <a:rPr lang="sv-SE" dirty="0" smtClean="0"/>
              <a:t>Arial 18pt punktlista</a:t>
            </a:r>
          </a:p>
          <a:p>
            <a:pPr lvl="0"/>
            <a:r>
              <a:rPr lang="sv-SE" dirty="0" smtClean="0"/>
              <a:t>Arial 18pt punktlista</a:t>
            </a:r>
          </a:p>
          <a:p>
            <a:pPr lvl="0"/>
            <a:r>
              <a:rPr lang="sv-SE" dirty="0" smtClean="0"/>
              <a:t>Arial 18pt punktlista</a:t>
            </a:r>
            <a:endParaRPr lang="sv-SE" dirty="0"/>
          </a:p>
        </p:txBody>
      </p:sp>
    </p:spTree>
    <p:extLst>
      <p:ext uri="{BB962C8B-B14F-4D97-AF65-F5344CB8AC3E}">
        <p14:creationId xmlns:p14="http://schemas.microsoft.com/office/powerpoint/2010/main" val="315634665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C449752-8329-4240-836F-CE44C83590DC}" type="datetimeFigureOut">
              <a:rPr lang="sv-SE" smtClean="0"/>
              <a:t>2023-03-24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1D6930ED-A603-4047-820A-7705C8193F4B}" type="slidenum">
              <a:rPr lang="sv-SE" smtClean="0"/>
              <a:t>‹#›</a:t>
            </a:fld>
            <a:endParaRPr lang="sv-SE"/>
          </a:p>
        </p:txBody>
      </p:sp>
    </p:spTree>
    <p:extLst>
      <p:ext uri="{BB962C8B-B14F-4D97-AF65-F5344CB8AC3E}">
        <p14:creationId xmlns:p14="http://schemas.microsoft.com/office/powerpoint/2010/main" val="1770465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sida bild">
    <p:spTree>
      <p:nvGrpSpPr>
        <p:cNvPr id="1" name=""/>
        <p:cNvGrpSpPr/>
        <p:nvPr/>
      </p:nvGrpSpPr>
      <p:grpSpPr>
        <a:xfrm>
          <a:off x="0" y="0"/>
          <a:ext cx="0" cy="0"/>
          <a:chOff x="0" y="0"/>
          <a:chExt cx="0" cy="0"/>
        </a:xfrm>
      </p:grpSpPr>
      <p:sp>
        <p:nvSpPr>
          <p:cNvPr id="4" name="Platshållare för bild 3"/>
          <p:cNvSpPr>
            <a:spLocks noGrp="1"/>
          </p:cNvSpPr>
          <p:nvPr>
            <p:ph type="pic" sz="quarter" idx="10"/>
          </p:nvPr>
        </p:nvSpPr>
        <p:spPr>
          <a:xfrm>
            <a:off x="305892" y="294968"/>
            <a:ext cx="11591139" cy="1825944"/>
          </a:xfrm>
          <a:prstGeom prst="rect">
            <a:avLst/>
          </a:prstGeom>
        </p:spPr>
        <p:txBody>
          <a:bodyPr vert="horz"/>
          <a:lstStyle>
            <a:lvl1pPr marL="0" indent="0" algn="ctr">
              <a:buNone/>
              <a:defRPr sz="2133" i="1">
                <a:solidFill>
                  <a:schemeClr val="bg1">
                    <a:lumMod val="65000"/>
                  </a:schemeClr>
                </a:solidFill>
              </a:defRPr>
            </a:lvl1pPr>
          </a:lstStyle>
          <a:p>
            <a:endParaRPr lang="sv-SE" dirty="0"/>
          </a:p>
        </p:txBody>
      </p:sp>
      <p:pic>
        <p:nvPicPr>
          <p:cNvPr id="11" name="Bildobjekt 10"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892" y="2120913"/>
            <a:ext cx="11591139" cy="96617"/>
          </a:xfrm>
          <a:prstGeom prst="rect">
            <a:avLst/>
          </a:prstGeom>
        </p:spPr>
      </p:pic>
      <p:sp>
        <p:nvSpPr>
          <p:cNvPr id="12" name="Platshållare för text 8"/>
          <p:cNvSpPr>
            <a:spLocks noGrp="1"/>
          </p:cNvSpPr>
          <p:nvPr>
            <p:ph type="body" sz="quarter" idx="11" hasCustomPrompt="1"/>
          </p:nvPr>
        </p:nvSpPr>
        <p:spPr>
          <a:xfrm>
            <a:off x="0" y="3790357"/>
            <a:ext cx="12192000" cy="465139"/>
          </a:xfrm>
          <a:prstGeom prst="rect">
            <a:avLst/>
          </a:prstGeom>
        </p:spPr>
        <p:txBody>
          <a:bodyPr vert="horz"/>
          <a:lstStyle>
            <a:lvl1pPr marL="0" indent="0" algn="ctr">
              <a:buNone/>
              <a:defRPr sz="2133" spc="667" baseline="0">
                <a:latin typeface="Arial"/>
                <a:cs typeface="Arial"/>
              </a:defRPr>
            </a:lvl1pPr>
          </a:lstStyle>
          <a:p>
            <a:pPr lvl="0"/>
            <a:r>
              <a:rPr lang="sv-SE" dirty="0" smtClean="0"/>
              <a:t>ARIAL 16PT</a:t>
            </a:r>
            <a:endParaRPr lang="sv-SE" dirty="0"/>
          </a:p>
        </p:txBody>
      </p:sp>
      <p:sp>
        <p:nvSpPr>
          <p:cNvPr id="13" name="Platshållare för text 10"/>
          <p:cNvSpPr>
            <a:spLocks noGrp="1"/>
          </p:cNvSpPr>
          <p:nvPr>
            <p:ph type="body" sz="quarter" idx="12" hasCustomPrompt="1"/>
          </p:nvPr>
        </p:nvSpPr>
        <p:spPr>
          <a:xfrm>
            <a:off x="0" y="2616514"/>
            <a:ext cx="12192000" cy="897577"/>
          </a:xfrm>
          <a:prstGeom prst="rect">
            <a:avLst/>
          </a:prstGeom>
        </p:spPr>
        <p:txBody>
          <a:bodyPr vert="horz"/>
          <a:lstStyle>
            <a:lvl1pPr marL="0" indent="0" algn="ctr">
              <a:buNone/>
              <a:defRPr sz="6933" baseline="0">
                <a:latin typeface="Arial"/>
                <a:cs typeface="Arial"/>
              </a:defRPr>
            </a:lvl1pPr>
          </a:lstStyle>
          <a:p>
            <a:pPr lvl="0"/>
            <a:r>
              <a:rPr lang="sv-SE" dirty="0" smtClean="0"/>
              <a:t>Rubrik Arial 52pt</a:t>
            </a:r>
            <a:endParaRPr lang="sv-SE" dirty="0"/>
          </a:p>
        </p:txBody>
      </p:sp>
      <p:pic>
        <p:nvPicPr>
          <p:cNvPr id="14" name="Bildobjekt 13" descr="ÖSTK_våg_stående_PPT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893" y="4842117"/>
            <a:ext cx="11591140" cy="2015884"/>
          </a:xfrm>
          <a:prstGeom prst="rect">
            <a:avLst/>
          </a:prstGeom>
        </p:spPr>
      </p:pic>
      <p:sp>
        <p:nvSpPr>
          <p:cNvPr id="15" name="Rektangel 14"/>
          <p:cNvSpPr/>
          <p:nvPr userDrawn="1"/>
        </p:nvSpPr>
        <p:spPr>
          <a:xfrm>
            <a:off x="0" y="6549648"/>
            <a:ext cx="12192000" cy="3083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400"/>
          </a:p>
        </p:txBody>
      </p:sp>
    </p:spTree>
    <p:extLst>
      <p:ext uri="{BB962C8B-B14F-4D97-AF65-F5344CB8AC3E}">
        <p14:creationId xmlns:p14="http://schemas.microsoft.com/office/powerpoint/2010/main" val="3494050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röd">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a:stretch>
            <a:fillRect/>
          </a:stretch>
        </p:blipFill>
        <p:spPr>
          <a:xfrm>
            <a:off x="-1" y="0"/>
            <a:ext cx="12197655" cy="6858000"/>
          </a:xfrm>
          <a:prstGeom prst="rect">
            <a:avLst/>
          </a:prstGeom>
        </p:spPr>
      </p:pic>
      <p:sp>
        <p:nvSpPr>
          <p:cNvPr id="9" name="Platshållare för text 8"/>
          <p:cNvSpPr>
            <a:spLocks noGrp="1"/>
          </p:cNvSpPr>
          <p:nvPr>
            <p:ph type="body" sz="quarter" idx="12" hasCustomPrompt="1"/>
          </p:nvPr>
        </p:nvSpPr>
        <p:spPr>
          <a:xfrm>
            <a:off x="0" y="3377493"/>
            <a:ext cx="12192000" cy="465139"/>
          </a:xfrm>
          <a:prstGeom prst="rect">
            <a:avLst/>
          </a:prstGeom>
        </p:spPr>
        <p:txBody>
          <a:bodyPr vert="horz"/>
          <a:lstStyle>
            <a:lvl1pPr marL="0" indent="0" algn="ctr">
              <a:buNone/>
              <a:defRPr sz="2133" spc="667" baseline="0">
                <a:solidFill>
                  <a:srgbClr val="FFFFFF"/>
                </a:solidFill>
                <a:latin typeface="Arial"/>
                <a:cs typeface="Arial"/>
              </a:defRPr>
            </a:lvl1pPr>
          </a:lstStyle>
          <a:p>
            <a:pPr lvl="0"/>
            <a:r>
              <a:rPr lang="sv-SE" dirty="0" smtClean="0"/>
              <a:t>ARIAL 16PT</a:t>
            </a:r>
            <a:endParaRPr lang="sv-SE" dirty="0"/>
          </a:p>
        </p:txBody>
      </p:sp>
      <p:sp>
        <p:nvSpPr>
          <p:cNvPr id="10" name="Platshållare för text 10"/>
          <p:cNvSpPr>
            <a:spLocks noGrp="1"/>
          </p:cNvSpPr>
          <p:nvPr>
            <p:ph type="body" sz="quarter" idx="13" hasCustomPrompt="1"/>
          </p:nvPr>
        </p:nvSpPr>
        <p:spPr>
          <a:xfrm>
            <a:off x="0" y="2203650"/>
            <a:ext cx="12192000" cy="897577"/>
          </a:xfrm>
          <a:prstGeom prst="rect">
            <a:avLst/>
          </a:prstGeom>
        </p:spPr>
        <p:txBody>
          <a:bodyPr vert="horz"/>
          <a:lstStyle>
            <a:lvl1pPr marL="0" indent="0" algn="ctr">
              <a:buNone/>
              <a:defRPr sz="6933" baseline="0">
                <a:solidFill>
                  <a:srgbClr val="FFFFFF"/>
                </a:solidFill>
                <a:latin typeface="Arial"/>
                <a:cs typeface="Arial"/>
              </a:defRPr>
            </a:lvl1pPr>
          </a:lstStyle>
          <a:p>
            <a:pPr lvl="0"/>
            <a:r>
              <a:rPr lang="sv-SE" dirty="0" smtClean="0"/>
              <a:t>Rubrik Arial 52pt</a:t>
            </a:r>
            <a:endParaRPr lang="sv-SE" dirty="0"/>
          </a:p>
        </p:txBody>
      </p:sp>
    </p:spTree>
    <p:extLst>
      <p:ext uri="{BB962C8B-B14F-4D97-AF65-F5344CB8AC3E}">
        <p14:creationId xmlns:p14="http://schemas.microsoft.com/office/powerpoint/2010/main" val="21960032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sida gul">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2"/>
          <a:stretch>
            <a:fillRect/>
          </a:stretch>
        </p:blipFill>
        <p:spPr>
          <a:xfrm>
            <a:off x="-1" y="-1"/>
            <a:ext cx="12252039" cy="6888577"/>
          </a:xfrm>
          <a:prstGeom prst="rect">
            <a:avLst/>
          </a:prstGeom>
        </p:spPr>
      </p:pic>
      <p:sp>
        <p:nvSpPr>
          <p:cNvPr id="9" name="Platshållare för text 8"/>
          <p:cNvSpPr>
            <a:spLocks noGrp="1"/>
          </p:cNvSpPr>
          <p:nvPr>
            <p:ph type="body" sz="quarter" idx="11" hasCustomPrompt="1"/>
          </p:nvPr>
        </p:nvSpPr>
        <p:spPr>
          <a:xfrm>
            <a:off x="0" y="3377493"/>
            <a:ext cx="12192000" cy="465139"/>
          </a:xfrm>
          <a:prstGeom prst="rect">
            <a:avLst/>
          </a:prstGeom>
        </p:spPr>
        <p:txBody>
          <a:bodyPr vert="horz"/>
          <a:lstStyle>
            <a:lvl1pPr marL="0" indent="0" algn="ctr">
              <a:buNone/>
              <a:defRPr sz="2133" spc="667" baseline="0">
                <a:latin typeface="Arial"/>
                <a:cs typeface="Arial"/>
              </a:defRPr>
            </a:lvl1pPr>
          </a:lstStyle>
          <a:p>
            <a:pPr lvl="0"/>
            <a:r>
              <a:rPr lang="sv-SE" dirty="0" smtClean="0"/>
              <a:t>ARIAL 16PT</a:t>
            </a:r>
            <a:endParaRPr lang="sv-SE" dirty="0"/>
          </a:p>
        </p:txBody>
      </p:sp>
      <p:sp>
        <p:nvSpPr>
          <p:cNvPr id="10" name="Platshållare för text 10"/>
          <p:cNvSpPr>
            <a:spLocks noGrp="1"/>
          </p:cNvSpPr>
          <p:nvPr>
            <p:ph type="body" sz="quarter" idx="12" hasCustomPrompt="1"/>
          </p:nvPr>
        </p:nvSpPr>
        <p:spPr>
          <a:xfrm>
            <a:off x="0" y="2203650"/>
            <a:ext cx="12192000" cy="897577"/>
          </a:xfrm>
          <a:prstGeom prst="rect">
            <a:avLst/>
          </a:prstGeom>
        </p:spPr>
        <p:txBody>
          <a:bodyPr vert="horz"/>
          <a:lstStyle>
            <a:lvl1pPr marL="0" indent="0" algn="ctr">
              <a:buNone/>
              <a:defRPr sz="6933" baseline="0">
                <a:latin typeface="Arial"/>
                <a:cs typeface="Arial"/>
              </a:defRPr>
            </a:lvl1pPr>
          </a:lstStyle>
          <a:p>
            <a:pPr lvl="0"/>
            <a:r>
              <a:rPr lang="sv-SE" dirty="0" smtClean="0"/>
              <a:t>Rubrik Arial 52pt</a:t>
            </a:r>
            <a:endParaRPr lang="sv-SE" dirty="0"/>
          </a:p>
        </p:txBody>
      </p:sp>
    </p:spTree>
    <p:extLst>
      <p:ext uri="{BB962C8B-B14F-4D97-AF65-F5344CB8AC3E}">
        <p14:creationId xmlns:p14="http://schemas.microsoft.com/office/powerpoint/2010/main" val="179724431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sida med punkter">
    <p:spTree>
      <p:nvGrpSpPr>
        <p:cNvPr id="1" name=""/>
        <p:cNvGrpSpPr/>
        <p:nvPr/>
      </p:nvGrpSpPr>
      <p:grpSpPr>
        <a:xfrm>
          <a:off x="0" y="0"/>
          <a:ext cx="0" cy="0"/>
          <a:chOff x="0" y="0"/>
          <a:chExt cx="0" cy="0"/>
        </a:xfrm>
      </p:grpSpPr>
      <p:sp>
        <p:nvSpPr>
          <p:cNvPr id="10" name="Platshållare för text 7"/>
          <p:cNvSpPr>
            <a:spLocks noGrp="1"/>
          </p:cNvSpPr>
          <p:nvPr>
            <p:ph type="body" sz="quarter" idx="14" hasCustomPrompt="1"/>
          </p:nvPr>
        </p:nvSpPr>
        <p:spPr>
          <a:xfrm>
            <a:off x="726535" y="603605"/>
            <a:ext cx="8570412" cy="285363"/>
          </a:xfrm>
          <a:prstGeom prst="rect">
            <a:avLst/>
          </a:prstGeom>
        </p:spPr>
        <p:txBody>
          <a:bodyPr vert="horz"/>
          <a:lstStyle>
            <a:lvl1pPr marL="0" indent="0">
              <a:buNone/>
              <a:defRPr sz="2133" b="1" spc="133"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2" name="Platshållare för text 10"/>
          <p:cNvSpPr>
            <a:spLocks noGrp="1"/>
          </p:cNvSpPr>
          <p:nvPr>
            <p:ph type="body" sz="quarter" idx="15" hasCustomPrompt="1"/>
          </p:nvPr>
        </p:nvSpPr>
        <p:spPr>
          <a:xfrm>
            <a:off x="694411" y="947150"/>
            <a:ext cx="8602536" cy="610037"/>
          </a:xfrm>
          <a:prstGeom prst="rect">
            <a:avLst/>
          </a:prstGeom>
        </p:spPr>
        <p:txBody>
          <a:bodyPr vert="horz"/>
          <a:lstStyle>
            <a:lvl1pPr marL="0" indent="0" algn="l">
              <a:buNone/>
              <a:defRPr sz="4533" baseline="0">
                <a:latin typeface="Arial"/>
                <a:cs typeface="Arial"/>
              </a:defRPr>
            </a:lvl1pPr>
          </a:lstStyle>
          <a:p>
            <a:pPr lvl="0"/>
            <a:r>
              <a:rPr lang="sv-SE" dirty="0" smtClean="0"/>
              <a:t>Rubrik Arial 34pt</a:t>
            </a:r>
            <a:endParaRPr lang="sv-SE" dirty="0"/>
          </a:p>
        </p:txBody>
      </p:sp>
      <p:pic>
        <p:nvPicPr>
          <p:cNvPr id="9" name="Bildobjekt 8" descr="ÖSTK_våg_liggande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57473"/>
            <a:ext cx="12192000" cy="1613561"/>
          </a:xfrm>
          <a:prstGeom prst="rect">
            <a:avLst/>
          </a:prstGeom>
        </p:spPr>
      </p:pic>
      <p:sp>
        <p:nvSpPr>
          <p:cNvPr id="6" name="Platshållare för text 5"/>
          <p:cNvSpPr>
            <a:spLocks noGrp="1"/>
          </p:cNvSpPr>
          <p:nvPr>
            <p:ph type="body" sz="quarter" idx="18" hasCustomPrompt="1"/>
          </p:nvPr>
        </p:nvSpPr>
        <p:spPr>
          <a:xfrm>
            <a:off x="716187" y="2097548"/>
            <a:ext cx="8580760" cy="2938752"/>
          </a:xfrm>
          <a:prstGeom prst="rect">
            <a:avLst/>
          </a:prstGeom>
        </p:spPr>
        <p:txBody>
          <a:bodyPr vert="horz"/>
          <a:lstStyle>
            <a:lvl1pPr>
              <a:lnSpc>
                <a:spcPct val="120000"/>
              </a:lnSpc>
              <a:buSzPct val="70000"/>
              <a:defRPr sz="2400" baseline="0">
                <a:solidFill>
                  <a:schemeClr val="bg1">
                    <a:lumMod val="50000"/>
                  </a:schemeClr>
                </a:solidFill>
              </a:defRPr>
            </a:lvl1pPr>
          </a:lstStyle>
          <a:p>
            <a:pPr lvl="0"/>
            <a:r>
              <a:rPr lang="sv-SE" dirty="0" smtClean="0"/>
              <a:t>Arial 18pt punktlista</a:t>
            </a:r>
          </a:p>
          <a:p>
            <a:pPr lvl="0"/>
            <a:r>
              <a:rPr lang="sv-SE" dirty="0" smtClean="0"/>
              <a:t>Arial 18pt punktlista</a:t>
            </a:r>
          </a:p>
          <a:p>
            <a:pPr lvl="0"/>
            <a:r>
              <a:rPr lang="sv-SE" dirty="0" smtClean="0"/>
              <a:t>Arial 18pt punktlista</a:t>
            </a:r>
            <a:endParaRPr lang="sv-SE" dirty="0"/>
          </a:p>
        </p:txBody>
      </p:sp>
    </p:spTree>
    <p:extLst>
      <p:ext uri="{BB962C8B-B14F-4D97-AF65-F5344CB8AC3E}">
        <p14:creationId xmlns:p14="http://schemas.microsoft.com/office/powerpoint/2010/main" val="23289041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sida utan punkter">
    <p:spTree>
      <p:nvGrpSpPr>
        <p:cNvPr id="1" name=""/>
        <p:cNvGrpSpPr/>
        <p:nvPr/>
      </p:nvGrpSpPr>
      <p:grpSpPr>
        <a:xfrm>
          <a:off x="0" y="0"/>
          <a:ext cx="0" cy="0"/>
          <a:chOff x="0" y="0"/>
          <a:chExt cx="0" cy="0"/>
        </a:xfrm>
      </p:grpSpPr>
      <p:sp>
        <p:nvSpPr>
          <p:cNvPr id="10" name="Platshållare för text 7"/>
          <p:cNvSpPr>
            <a:spLocks noGrp="1"/>
          </p:cNvSpPr>
          <p:nvPr>
            <p:ph type="body" sz="quarter" idx="14" hasCustomPrompt="1"/>
          </p:nvPr>
        </p:nvSpPr>
        <p:spPr>
          <a:xfrm>
            <a:off x="726535" y="603605"/>
            <a:ext cx="8570412" cy="285363"/>
          </a:xfrm>
          <a:prstGeom prst="rect">
            <a:avLst/>
          </a:prstGeom>
        </p:spPr>
        <p:txBody>
          <a:bodyPr vert="horz"/>
          <a:lstStyle>
            <a:lvl1pPr marL="0" indent="0">
              <a:buNone/>
              <a:defRPr sz="2133" b="1" spc="133"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2" name="Platshållare för text 10"/>
          <p:cNvSpPr>
            <a:spLocks noGrp="1"/>
          </p:cNvSpPr>
          <p:nvPr>
            <p:ph type="body" sz="quarter" idx="15" hasCustomPrompt="1"/>
          </p:nvPr>
        </p:nvSpPr>
        <p:spPr>
          <a:xfrm>
            <a:off x="694411" y="947150"/>
            <a:ext cx="8602536" cy="610037"/>
          </a:xfrm>
          <a:prstGeom prst="rect">
            <a:avLst/>
          </a:prstGeom>
        </p:spPr>
        <p:txBody>
          <a:bodyPr vert="horz"/>
          <a:lstStyle>
            <a:lvl1pPr marL="0" indent="0" algn="l">
              <a:buNone/>
              <a:defRPr sz="4533" baseline="0">
                <a:latin typeface="Arial"/>
                <a:cs typeface="Arial"/>
              </a:defRPr>
            </a:lvl1pPr>
          </a:lstStyle>
          <a:p>
            <a:pPr lvl="0"/>
            <a:r>
              <a:rPr lang="sv-SE" dirty="0" smtClean="0"/>
              <a:t>Rubrik Arial 34pt</a:t>
            </a:r>
            <a:endParaRPr lang="sv-SE" dirty="0"/>
          </a:p>
        </p:txBody>
      </p:sp>
      <p:pic>
        <p:nvPicPr>
          <p:cNvPr id="9" name="Bildobjekt 8" descr="ÖSTK_våg_liggande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57473"/>
            <a:ext cx="12192000" cy="1613561"/>
          </a:xfrm>
          <a:prstGeom prst="rect">
            <a:avLst/>
          </a:prstGeom>
        </p:spPr>
      </p:pic>
      <p:sp>
        <p:nvSpPr>
          <p:cNvPr id="11" name="Platshållare för text 10"/>
          <p:cNvSpPr>
            <a:spLocks noGrp="1"/>
          </p:cNvSpPr>
          <p:nvPr>
            <p:ph type="body" sz="quarter" idx="17" hasCustomPrompt="1"/>
          </p:nvPr>
        </p:nvSpPr>
        <p:spPr>
          <a:xfrm>
            <a:off x="715613" y="2097549"/>
            <a:ext cx="8581335" cy="2938753"/>
          </a:xfrm>
          <a:prstGeom prst="rect">
            <a:avLst/>
          </a:prstGeom>
        </p:spPr>
        <p:txBody>
          <a:bodyPr vert="horz"/>
          <a:lstStyle>
            <a:lvl1pPr marL="0" indent="0" algn="l">
              <a:buNone/>
              <a:defRPr sz="2400" baseline="0">
                <a:latin typeface="Arial"/>
                <a:cs typeface="Arial"/>
              </a:defRPr>
            </a:lvl1pPr>
          </a:lstStyle>
          <a:p>
            <a:pPr lvl="0"/>
            <a:r>
              <a:rPr lang="sv-SE" dirty="0" smtClean="0"/>
              <a:t>Arial 18pt brödtext</a:t>
            </a:r>
            <a:endParaRPr lang="sv-SE" dirty="0"/>
          </a:p>
        </p:txBody>
      </p:sp>
    </p:spTree>
    <p:extLst>
      <p:ext uri="{BB962C8B-B14F-4D97-AF65-F5344CB8AC3E}">
        <p14:creationId xmlns:p14="http://schemas.microsoft.com/office/powerpoint/2010/main" val="160872544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unktlista med bild">
    <p:spTree>
      <p:nvGrpSpPr>
        <p:cNvPr id="1" name=""/>
        <p:cNvGrpSpPr/>
        <p:nvPr/>
      </p:nvGrpSpPr>
      <p:grpSpPr>
        <a:xfrm>
          <a:off x="0" y="0"/>
          <a:ext cx="0" cy="0"/>
          <a:chOff x="0" y="0"/>
          <a:chExt cx="0" cy="0"/>
        </a:xfrm>
      </p:grpSpPr>
      <p:pic>
        <p:nvPicPr>
          <p:cNvPr id="9" name="Bildobjekt 8" descr="ÖSTK_våg_liggande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57473"/>
            <a:ext cx="12192000" cy="1613561"/>
          </a:xfrm>
          <a:prstGeom prst="rect">
            <a:avLst/>
          </a:prstGeom>
        </p:spPr>
      </p:pic>
      <p:sp>
        <p:nvSpPr>
          <p:cNvPr id="10" name="Platshållare för bild 15"/>
          <p:cNvSpPr>
            <a:spLocks noGrp="1"/>
          </p:cNvSpPr>
          <p:nvPr>
            <p:ph type="pic" sz="quarter" idx="20"/>
          </p:nvPr>
        </p:nvSpPr>
        <p:spPr>
          <a:xfrm>
            <a:off x="7406968" y="772537"/>
            <a:ext cx="4053080" cy="4488289"/>
          </a:xfrm>
          <a:prstGeom prst="rect">
            <a:avLst/>
          </a:prstGeom>
        </p:spPr>
        <p:txBody>
          <a:bodyPr vert="horz"/>
          <a:lstStyle>
            <a:lvl1pPr marL="0" indent="0" algn="ctr">
              <a:buFontTx/>
              <a:buNone/>
              <a:defRPr sz="2133" i="1">
                <a:solidFill>
                  <a:schemeClr val="bg1">
                    <a:lumMod val="65000"/>
                  </a:schemeClr>
                </a:solidFill>
              </a:defRPr>
            </a:lvl1pPr>
          </a:lstStyle>
          <a:p>
            <a:endParaRPr lang="sv-SE" dirty="0"/>
          </a:p>
        </p:txBody>
      </p:sp>
      <p:sp>
        <p:nvSpPr>
          <p:cNvPr id="12" name="Platshållare för text 7"/>
          <p:cNvSpPr>
            <a:spLocks noGrp="1"/>
          </p:cNvSpPr>
          <p:nvPr>
            <p:ph type="body" sz="quarter" idx="14" hasCustomPrompt="1"/>
          </p:nvPr>
        </p:nvSpPr>
        <p:spPr>
          <a:xfrm>
            <a:off x="726536" y="603605"/>
            <a:ext cx="6351785" cy="285363"/>
          </a:xfrm>
          <a:prstGeom prst="rect">
            <a:avLst/>
          </a:prstGeom>
        </p:spPr>
        <p:txBody>
          <a:bodyPr vert="horz"/>
          <a:lstStyle>
            <a:lvl1pPr marL="0" indent="0">
              <a:buNone/>
              <a:defRPr sz="2133" b="1" spc="133"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8" name="Platshållare för text 10"/>
          <p:cNvSpPr>
            <a:spLocks noGrp="1"/>
          </p:cNvSpPr>
          <p:nvPr>
            <p:ph type="body" sz="quarter" idx="15" hasCustomPrompt="1"/>
          </p:nvPr>
        </p:nvSpPr>
        <p:spPr>
          <a:xfrm>
            <a:off x="694410" y="947150"/>
            <a:ext cx="6384815" cy="610037"/>
          </a:xfrm>
          <a:prstGeom prst="rect">
            <a:avLst/>
          </a:prstGeom>
        </p:spPr>
        <p:txBody>
          <a:bodyPr vert="horz"/>
          <a:lstStyle>
            <a:lvl1pPr marL="0" indent="0" algn="l">
              <a:buNone/>
              <a:defRPr sz="4533" baseline="0">
                <a:latin typeface="Arial"/>
                <a:cs typeface="Arial"/>
              </a:defRPr>
            </a:lvl1pPr>
          </a:lstStyle>
          <a:p>
            <a:pPr lvl="0"/>
            <a:r>
              <a:rPr lang="sv-SE" dirty="0" smtClean="0"/>
              <a:t>Rubrik Arial 34pt</a:t>
            </a:r>
            <a:endParaRPr lang="sv-SE" dirty="0"/>
          </a:p>
        </p:txBody>
      </p:sp>
      <p:sp>
        <p:nvSpPr>
          <p:cNvPr id="20" name="Platshållare för text 5"/>
          <p:cNvSpPr>
            <a:spLocks noGrp="1"/>
          </p:cNvSpPr>
          <p:nvPr>
            <p:ph type="body" sz="quarter" idx="18" hasCustomPrompt="1"/>
          </p:nvPr>
        </p:nvSpPr>
        <p:spPr>
          <a:xfrm>
            <a:off x="716187" y="1769809"/>
            <a:ext cx="6362133" cy="3491017"/>
          </a:xfrm>
          <a:prstGeom prst="rect">
            <a:avLst/>
          </a:prstGeom>
        </p:spPr>
        <p:txBody>
          <a:bodyPr vert="horz"/>
          <a:lstStyle>
            <a:lvl1pPr>
              <a:lnSpc>
                <a:spcPct val="120000"/>
              </a:lnSpc>
              <a:buSzPct val="70000"/>
              <a:defRPr sz="2400" baseline="0">
                <a:solidFill>
                  <a:schemeClr val="bg1">
                    <a:lumMod val="50000"/>
                  </a:schemeClr>
                </a:solidFill>
              </a:defRPr>
            </a:lvl1pPr>
          </a:lstStyle>
          <a:p>
            <a:pPr lvl="0"/>
            <a:r>
              <a:rPr lang="sv-SE" dirty="0" smtClean="0"/>
              <a:t>Arial 18pt punktlista</a:t>
            </a:r>
          </a:p>
          <a:p>
            <a:pPr lvl="0"/>
            <a:r>
              <a:rPr lang="sv-SE" dirty="0" smtClean="0"/>
              <a:t>Arial 18pt punktlista</a:t>
            </a:r>
          </a:p>
          <a:p>
            <a:pPr lvl="0"/>
            <a:r>
              <a:rPr lang="sv-SE" dirty="0" smtClean="0"/>
              <a:t>Arial 18pt punktlista</a:t>
            </a:r>
            <a:endParaRPr lang="sv-SE" dirty="0"/>
          </a:p>
        </p:txBody>
      </p:sp>
    </p:spTree>
    <p:extLst>
      <p:ext uri="{BB962C8B-B14F-4D97-AF65-F5344CB8AC3E}">
        <p14:creationId xmlns:p14="http://schemas.microsoft.com/office/powerpoint/2010/main" val="74007608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med bild">
    <p:spTree>
      <p:nvGrpSpPr>
        <p:cNvPr id="1" name=""/>
        <p:cNvGrpSpPr/>
        <p:nvPr/>
      </p:nvGrpSpPr>
      <p:grpSpPr>
        <a:xfrm>
          <a:off x="0" y="0"/>
          <a:ext cx="0" cy="0"/>
          <a:chOff x="0" y="0"/>
          <a:chExt cx="0" cy="0"/>
        </a:xfrm>
      </p:grpSpPr>
      <p:pic>
        <p:nvPicPr>
          <p:cNvPr id="9" name="Bildobjekt 8" descr="ÖSTK_våg_liggande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57473"/>
            <a:ext cx="12192000" cy="1613561"/>
          </a:xfrm>
          <a:prstGeom prst="rect">
            <a:avLst/>
          </a:prstGeom>
        </p:spPr>
      </p:pic>
      <p:sp>
        <p:nvSpPr>
          <p:cNvPr id="10" name="Platshållare för bild 15"/>
          <p:cNvSpPr>
            <a:spLocks noGrp="1"/>
          </p:cNvSpPr>
          <p:nvPr>
            <p:ph type="pic" sz="quarter" idx="20"/>
          </p:nvPr>
        </p:nvSpPr>
        <p:spPr>
          <a:xfrm>
            <a:off x="7406968" y="772537"/>
            <a:ext cx="4053080" cy="4488289"/>
          </a:xfrm>
          <a:prstGeom prst="rect">
            <a:avLst/>
          </a:prstGeom>
        </p:spPr>
        <p:txBody>
          <a:bodyPr vert="horz"/>
          <a:lstStyle>
            <a:lvl1pPr marL="0" indent="0" algn="ctr">
              <a:buFontTx/>
              <a:buNone/>
              <a:defRPr sz="2133" i="1">
                <a:solidFill>
                  <a:schemeClr val="bg1">
                    <a:lumMod val="65000"/>
                  </a:schemeClr>
                </a:solidFill>
              </a:defRPr>
            </a:lvl1pPr>
          </a:lstStyle>
          <a:p>
            <a:endParaRPr lang="sv-SE" dirty="0"/>
          </a:p>
        </p:txBody>
      </p:sp>
      <p:sp>
        <p:nvSpPr>
          <p:cNvPr id="12" name="Platshållare för text 7"/>
          <p:cNvSpPr>
            <a:spLocks noGrp="1"/>
          </p:cNvSpPr>
          <p:nvPr>
            <p:ph type="body" sz="quarter" idx="14" hasCustomPrompt="1"/>
          </p:nvPr>
        </p:nvSpPr>
        <p:spPr>
          <a:xfrm>
            <a:off x="726536" y="603605"/>
            <a:ext cx="6351785" cy="285363"/>
          </a:xfrm>
          <a:prstGeom prst="rect">
            <a:avLst/>
          </a:prstGeom>
        </p:spPr>
        <p:txBody>
          <a:bodyPr vert="horz"/>
          <a:lstStyle>
            <a:lvl1pPr marL="0" indent="0">
              <a:buNone/>
              <a:defRPr sz="2133" b="1" spc="133"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8" name="Platshållare för text 10"/>
          <p:cNvSpPr>
            <a:spLocks noGrp="1"/>
          </p:cNvSpPr>
          <p:nvPr>
            <p:ph type="body" sz="quarter" idx="15" hasCustomPrompt="1"/>
          </p:nvPr>
        </p:nvSpPr>
        <p:spPr>
          <a:xfrm>
            <a:off x="694410" y="947150"/>
            <a:ext cx="6384815" cy="610037"/>
          </a:xfrm>
          <a:prstGeom prst="rect">
            <a:avLst/>
          </a:prstGeom>
        </p:spPr>
        <p:txBody>
          <a:bodyPr vert="horz"/>
          <a:lstStyle>
            <a:lvl1pPr marL="0" indent="0" algn="l">
              <a:buNone/>
              <a:defRPr sz="4533" baseline="0">
                <a:latin typeface="Arial"/>
                <a:cs typeface="Arial"/>
              </a:defRPr>
            </a:lvl1pPr>
          </a:lstStyle>
          <a:p>
            <a:pPr lvl="0"/>
            <a:r>
              <a:rPr lang="sv-SE" dirty="0" smtClean="0"/>
              <a:t>Rubrik Arial 34pt</a:t>
            </a:r>
            <a:endParaRPr lang="sv-SE" dirty="0"/>
          </a:p>
        </p:txBody>
      </p:sp>
      <p:sp>
        <p:nvSpPr>
          <p:cNvPr id="7" name="Platshållare för text 10"/>
          <p:cNvSpPr>
            <a:spLocks noGrp="1"/>
          </p:cNvSpPr>
          <p:nvPr>
            <p:ph type="body" sz="quarter" idx="17" hasCustomPrompt="1"/>
          </p:nvPr>
        </p:nvSpPr>
        <p:spPr>
          <a:xfrm>
            <a:off x="715613" y="1769788"/>
            <a:ext cx="6362708" cy="3491037"/>
          </a:xfrm>
          <a:prstGeom prst="rect">
            <a:avLst/>
          </a:prstGeom>
        </p:spPr>
        <p:txBody>
          <a:bodyPr vert="horz"/>
          <a:lstStyle>
            <a:lvl1pPr marL="0" indent="0" algn="l">
              <a:buNone/>
              <a:defRPr sz="2400" baseline="0">
                <a:latin typeface="Arial"/>
                <a:cs typeface="Arial"/>
              </a:defRPr>
            </a:lvl1pPr>
          </a:lstStyle>
          <a:p>
            <a:pPr lvl="0"/>
            <a:r>
              <a:rPr lang="sv-SE" dirty="0" smtClean="0"/>
              <a:t>Arial 18pt brödtext</a:t>
            </a:r>
            <a:endParaRPr lang="sv-SE" dirty="0"/>
          </a:p>
        </p:txBody>
      </p:sp>
    </p:spTree>
    <p:extLst>
      <p:ext uri="{BB962C8B-B14F-4D97-AF65-F5344CB8AC3E}">
        <p14:creationId xmlns:p14="http://schemas.microsoft.com/office/powerpoint/2010/main" val="308392801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gramsida/bildsida med bård">
    <p:spTree>
      <p:nvGrpSpPr>
        <p:cNvPr id="1" name=""/>
        <p:cNvGrpSpPr/>
        <p:nvPr/>
      </p:nvGrpSpPr>
      <p:grpSpPr>
        <a:xfrm>
          <a:off x="0" y="0"/>
          <a:ext cx="0" cy="0"/>
          <a:chOff x="0" y="0"/>
          <a:chExt cx="0" cy="0"/>
        </a:xfrm>
      </p:grpSpPr>
      <p:sp>
        <p:nvSpPr>
          <p:cNvPr id="10" name="Platshållare för bild 15"/>
          <p:cNvSpPr>
            <a:spLocks noGrp="1"/>
          </p:cNvSpPr>
          <p:nvPr>
            <p:ph type="pic" sz="quarter" idx="15"/>
          </p:nvPr>
        </p:nvSpPr>
        <p:spPr>
          <a:xfrm>
            <a:off x="841205" y="2053850"/>
            <a:ext cx="10520516" cy="4481599"/>
          </a:xfrm>
          <a:prstGeom prst="rect">
            <a:avLst/>
          </a:prstGeom>
        </p:spPr>
        <p:txBody>
          <a:bodyPr vert="horz"/>
          <a:lstStyle>
            <a:lvl1pPr marL="0" indent="0" algn="ctr">
              <a:buFontTx/>
              <a:buNone/>
              <a:defRPr sz="2133" i="1">
                <a:solidFill>
                  <a:schemeClr val="bg1">
                    <a:lumMod val="65000"/>
                  </a:schemeClr>
                </a:solidFill>
              </a:defRPr>
            </a:lvl1pPr>
          </a:lstStyle>
          <a:p>
            <a:endParaRPr lang="sv-SE" dirty="0"/>
          </a:p>
        </p:txBody>
      </p:sp>
      <p:pic>
        <p:nvPicPr>
          <p:cNvPr id="8" name="Bildobjekt 7"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893" y="268063"/>
            <a:ext cx="11591140" cy="181960"/>
          </a:xfrm>
          <a:prstGeom prst="rect">
            <a:avLst/>
          </a:prstGeom>
        </p:spPr>
      </p:pic>
      <p:sp>
        <p:nvSpPr>
          <p:cNvPr id="9" name="Platshållare för text 10"/>
          <p:cNvSpPr>
            <a:spLocks noGrp="1"/>
          </p:cNvSpPr>
          <p:nvPr>
            <p:ph type="body" sz="quarter" idx="16" hasCustomPrompt="1"/>
          </p:nvPr>
        </p:nvSpPr>
        <p:spPr>
          <a:xfrm>
            <a:off x="694411" y="947150"/>
            <a:ext cx="8602536" cy="610037"/>
          </a:xfrm>
          <a:prstGeom prst="rect">
            <a:avLst/>
          </a:prstGeom>
        </p:spPr>
        <p:txBody>
          <a:bodyPr vert="horz"/>
          <a:lstStyle>
            <a:lvl1pPr marL="0" indent="0" algn="l">
              <a:buNone/>
              <a:defRPr sz="4533" baseline="0">
                <a:latin typeface="Arial"/>
                <a:cs typeface="Arial"/>
              </a:defRPr>
            </a:lvl1pPr>
          </a:lstStyle>
          <a:p>
            <a:pPr lvl="0"/>
            <a:r>
              <a:rPr lang="sv-SE" dirty="0" smtClean="0"/>
              <a:t>Rubrik Arial 34pt</a:t>
            </a:r>
            <a:endParaRPr lang="sv-SE" dirty="0"/>
          </a:p>
        </p:txBody>
      </p:sp>
      <p:sp>
        <p:nvSpPr>
          <p:cNvPr id="12" name="Platshållare för text 7"/>
          <p:cNvSpPr>
            <a:spLocks noGrp="1"/>
          </p:cNvSpPr>
          <p:nvPr>
            <p:ph type="body" sz="quarter" idx="14" hasCustomPrompt="1"/>
          </p:nvPr>
        </p:nvSpPr>
        <p:spPr>
          <a:xfrm>
            <a:off x="726535" y="603605"/>
            <a:ext cx="8570412" cy="285363"/>
          </a:xfrm>
          <a:prstGeom prst="rect">
            <a:avLst/>
          </a:prstGeom>
        </p:spPr>
        <p:txBody>
          <a:bodyPr vert="horz"/>
          <a:lstStyle>
            <a:lvl1pPr marL="0" indent="0">
              <a:buNone/>
              <a:defRPr sz="2133" b="1" spc="133" baseline="0">
                <a:solidFill>
                  <a:schemeClr val="bg1">
                    <a:lumMod val="50000"/>
                  </a:schemeClr>
                </a:solidFill>
                <a:latin typeface="Arial"/>
                <a:cs typeface="Arial"/>
              </a:defRPr>
            </a:lvl1pPr>
          </a:lstStyle>
          <a:p>
            <a:pPr lvl="0"/>
            <a:r>
              <a:rPr lang="sv-SE" dirty="0" smtClean="0"/>
              <a:t>ARIAL MELLANRUBRIK 16PT</a:t>
            </a:r>
            <a:endParaRPr lang="sv-SE" dirty="0"/>
          </a:p>
        </p:txBody>
      </p:sp>
    </p:spTree>
    <p:extLst>
      <p:ext uri="{BB962C8B-B14F-4D97-AF65-F5344CB8AC3E}">
        <p14:creationId xmlns:p14="http://schemas.microsoft.com/office/powerpoint/2010/main" val="2076026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92538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type="body" sz="quarter" idx="11"/>
          </p:nvPr>
        </p:nvSpPr>
        <p:spPr/>
        <p:txBody>
          <a:bodyPr/>
          <a:lstStyle/>
          <a:p>
            <a:r>
              <a:rPr lang="sv-SE" dirty="0" smtClean="0"/>
              <a:t>Beslutad av kommunens ledningsgrupp, augusti 2021</a:t>
            </a:r>
            <a:endParaRPr lang="sv-SE" dirty="0"/>
          </a:p>
        </p:txBody>
      </p:sp>
      <p:sp>
        <p:nvSpPr>
          <p:cNvPr id="6" name="Platshållare för text 5"/>
          <p:cNvSpPr>
            <a:spLocks noGrp="1"/>
          </p:cNvSpPr>
          <p:nvPr>
            <p:ph type="body" sz="quarter" idx="12"/>
          </p:nvPr>
        </p:nvSpPr>
        <p:spPr/>
        <p:txBody>
          <a:bodyPr/>
          <a:lstStyle/>
          <a:p>
            <a:r>
              <a:rPr lang="sv-SE" dirty="0" smtClean="0"/>
              <a:t>Principer för digitalt arbete</a:t>
            </a:r>
            <a:endParaRPr lang="sv-SE" dirty="0"/>
          </a:p>
        </p:txBody>
      </p:sp>
      <p:pic>
        <p:nvPicPr>
          <p:cNvPr id="8" name="Bildobjekt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2547" y="214551"/>
            <a:ext cx="1779162" cy="1779162"/>
          </a:xfrm>
          <a:prstGeom prst="rect">
            <a:avLst/>
          </a:prstGeom>
        </p:spPr>
      </p:pic>
      <p:pic>
        <p:nvPicPr>
          <p:cNvPr id="9" name="Bildobjekt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1796" y="162665"/>
            <a:ext cx="1864770" cy="1864770"/>
          </a:xfrm>
          <a:prstGeom prst="rect">
            <a:avLst/>
          </a:prstGeom>
        </p:spPr>
      </p:pic>
      <p:pic>
        <p:nvPicPr>
          <p:cNvPr id="10" name="Bildobjekt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1951" y="162665"/>
            <a:ext cx="1804023" cy="1804023"/>
          </a:xfrm>
          <a:prstGeom prst="rect">
            <a:avLst/>
          </a:prstGeom>
        </p:spPr>
      </p:pic>
      <p:pic>
        <p:nvPicPr>
          <p:cNvPr id="11" name="Bildobjekt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180" y="214551"/>
            <a:ext cx="1700253" cy="1700253"/>
          </a:xfrm>
          <a:prstGeom prst="rect">
            <a:avLst/>
          </a:prstGeom>
        </p:spPr>
      </p:pic>
      <p:pic>
        <p:nvPicPr>
          <p:cNvPr id="14" name="Bildobjekt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51650" y="126886"/>
            <a:ext cx="1986158" cy="1986158"/>
          </a:xfrm>
          <a:prstGeom prst="rect">
            <a:avLst/>
          </a:prstGeom>
        </p:spPr>
      </p:pic>
    </p:spTree>
    <p:extLst>
      <p:ext uri="{BB962C8B-B14F-4D97-AF65-F5344CB8AC3E}">
        <p14:creationId xmlns:p14="http://schemas.microsoft.com/office/powerpoint/2010/main" val="1281409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p:cNvPicPr>
            <a:picLocks noGrp="1" noChangeAspect="1"/>
          </p:cNvPicPr>
          <p:nvPr>
            <p:ph type="pic" sz="quarter" idx="20"/>
          </p:nvPr>
        </p:nvPicPr>
        <p:blipFill>
          <a:blip r:embed="rId3" cstate="print">
            <a:extLst>
              <a:ext uri="{28A0092B-C50C-407E-A947-70E740481C1C}">
                <a14:useLocalDpi xmlns:a14="http://schemas.microsoft.com/office/drawing/2010/main" val="0"/>
              </a:ext>
            </a:extLst>
          </a:blip>
          <a:srcRect t="5707" b="5707"/>
          <a:stretch>
            <a:fillRect/>
          </a:stretch>
        </p:blipFill>
        <p:spPr/>
      </p:pic>
      <p:sp>
        <p:nvSpPr>
          <p:cNvPr id="6" name="Platshållare för text 5"/>
          <p:cNvSpPr>
            <a:spLocks noGrp="1"/>
          </p:cNvSpPr>
          <p:nvPr>
            <p:ph type="body" sz="quarter" idx="15"/>
          </p:nvPr>
        </p:nvSpPr>
        <p:spPr>
          <a:xfrm>
            <a:off x="551289" y="411891"/>
            <a:ext cx="6384815" cy="610037"/>
          </a:xfrm>
        </p:spPr>
        <p:txBody>
          <a:bodyPr/>
          <a:lstStyle/>
          <a:p>
            <a:r>
              <a:rPr lang="sv-SE" sz="3200" dirty="0" smtClean="0"/>
              <a:t>Nya vägar att navigera i ett förändrat samhälle</a:t>
            </a:r>
            <a:endParaRPr lang="sv-SE" sz="3200" dirty="0"/>
          </a:p>
        </p:txBody>
      </p:sp>
      <p:sp>
        <p:nvSpPr>
          <p:cNvPr id="4" name="Platshållare för text 3"/>
          <p:cNvSpPr>
            <a:spLocks noGrp="1"/>
          </p:cNvSpPr>
          <p:nvPr>
            <p:ph type="body" sz="quarter" idx="17"/>
          </p:nvPr>
        </p:nvSpPr>
        <p:spPr>
          <a:xfrm>
            <a:off x="551289" y="1769789"/>
            <a:ext cx="6691355" cy="3491037"/>
          </a:xfrm>
        </p:spPr>
        <p:txBody>
          <a:bodyPr/>
          <a:lstStyle/>
          <a:p>
            <a:pPr marL="342900" indent="-342900">
              <a:spcBef>
                <a:spcPts val="600"/>
              </a:spcBef>
              <a:buFont typeface="Arial" panose="020B0604020202020204" pitchFamily="34" charset="0"/>
              <a:buChar char="•"/>
            </a:pPr>
            <a:r>
              <a:rPr lang="sv-SE" sz="1800" dirty="0" smtClean="0"/>
              <a:t>Arbetslivet </a:t>
            </a:r>
            <a:r>
              <a:rPr lang="sv-SE" sz="1800" dirty="0"/>
              <a:t>har de senaste åren förändrats för många och vi behöver hitta nya vägar att navigera i ett förändrat </a:t>
            </a:r>
            <a:r>
              <a:rPr lang="sv-SE" sz="1800" dirty="0" smtClean="0"/>
              <a:t>samhälle.</a:t>
            </a:r>
          </a:p>
          <a:p>
            <a:pPr marL="342900" indent="-342900">
              <a:spcBef>
                <a:spcPts val="600"/>
              </a:spcBef>
              <a:buFont typeface="Arial" panose="020B0604020202020204" pitchFamily="34" charset="0"/>
              <a:buChar char="•"/>
            </a:pPr>
            <a:r>
              <a:rPr lang="sv-SE" sz="1800" dirty="0" smtClean="0"/>
              <a:t>Det </a:t>
            </a:r>
            <a:r>
              <a:rPr lang="sv-SE" sz="1800" dirty="0"/>
              <a:t>finns stora möjligheter för oss att dra lärdom av hur bland annat digitaliseringen kan underlätta och förstärka vårt arbete </a:t>
            </a:r>
            <a:r>
              <a:rPr lang="sv-SE" sz="1800" dirty="0" smtClean="0"/>
              <a:t>framöver.</a:t>
            </a:r>
            <a:r>
              <a:rPr lang="sv-SE" sz="1800" dirty="0"/>
              <a:t> </a:t>
            </a:r>
            <a:r>
              <a:rPr lang="sv-SE" sz="1800" dirty="0" smtClean="0"/>
              <a:t>Genom </a:t>
            </a:r>
            <a:r>
              <a:rPr lang="sv-SE" sz="1800" dirty="0"/>
              <a:t>våra digitala arbetssätt kan vi öka vår effektivitet och flexibilitet</a:t>
            </a:r>
          </a:p>
          <a:p>
            <a:pPr marL="342900" indent="-342900">
              <a:spcBef>
                <a:spcPts val="600"/>
              </a:spcBef>
              <a:buFont typeface="Arial" panose="020B0604020202020204" pitchFamily="34" charset="0"/>
              <a:buChar char="•"/>
            </a:pPr>
            <a:r>
              <a:rPr lang="sv-SE" sz="1800" dirty="0"/>
              <a:t>5 digitala principer som utgångspunkt och förhållningssätt för ett digitalt arbetsliv</a:t>
            </a:r>
          </a:p>
          <a:p>
            <a:pPr marL="342900" indent="-342900">
              <a:spcBef>
                <a:spcPts val="600"/>
              </a:spcBef>
              <a:buFont typeface="Arial" panose="020B0604020202020204" pitchFamily="34" charset="0"/>
              <a:buChar char="•"/>
            </a:pPr>
            <a:r>
              <a:rPr lang="sv-SE" sz="1800" dirty="0"/>
              <a:t>Genom principerna tar vi ansvar och bidrar till kommunens hållbarhetslöfte rörande en fossilfri arbetspendling och möteskultur</a:t>
            </a:r>
          </a:p>
        </p:txBody>
      </p:sp>
    </p:spTree>
    <p:extLst>
      <p:ext uri="{BB962C8B-B14F-4D97-AF65-F5344CB8AC3E}">
        <p14:creationId xmlns:p14="http://schemas.microsoft.com/office/powerpoint/2010/main" val="4074691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5"/>
          </p:nvPr>
        </p:nvSpPr>
        <p:spPr>
          <a:xfrm>
            <a:off x="716186" y="359852"/>
            <a:ext cx="10628321" cy="610037"/>
          </a:xfrm>
        </p:spPr>
        <p:txBody>
          <a:bodyPr/>
          <a:lstStyle/>
          <a:p>
            <a:r>
              <a:rPr lang="sv-SE" sz="3000" dirty="0"/>
              <a:t>Östhammars kommuns principer för digitalt </a:t>
            </a:r>
            <a:r>
              <a:rPr lang="sv-SE" sz="3000" dirty="0" smtClean="0"/>
              <a:t>arbete utgår från:</a:t>
            </a:r>
            <a:endParaRPr lang="sv-SE" sz="3000" dirty="0"/>
          </a:p>
        </p:txBody>
      </p:sp>
      <p:sp>
        <p:nvSpPr>
          <p:cNvPr id="6" name="Platshållare för text 5"/>
          <p:cNvSpPr>
            <a:spLocks noGrp="1"/>
          </p:cNvSpPr>
          <p:nvPr>
            <p:ph type="body" sz="quarter" idx="18"/>
          </p:nvPr>
        </p:nvSpPr>
        <p:spPr>
          <a:xfrm>
            <a:off x="716186" y="1153411"/>
            <a:ext cx="10539111" cy="4609435"/>
          </a:xfrm>
        </p:spPr>
        <p:txBody>
          <a:bodyPr/>
          <a:lstStyle/>
          <a:p>
            <a:pPr>
              <a:lnSpc>
                <a:spcPct val="100000"/>
              </a:lnSpc>
              <a:spcBef>
                <a:spcPts val="600"/>
              </a:spcBef>
              <a:spcAft>
                <a:spcPts val="600"/>
              </a:spcAft>
            </a:pPr>
            <a:r>
              <a:rPr lang="sv-SE" sz="1800" dirty="0" smtClean="0">
                <a:solidFill>
                  <a:schemeClr val="tx1"/>
                </a:solidFill>
              </a:rPr>
              <a:t>Att dagens digitala arbetsmetoder möjliggör kommunikation och informationsutbyte på nya sätt. Detta innebär också att en del arbetsuppgifter inte längre är platsbundna i samma utsträckning som tidigare. Medborgare, kunder, brukare och vårdnadshavare kan få service och bemötas på alternativa sätt idag.</a:t>
            </a:r>
          </a:p>
          <a:p>
            <a:pPr>
              <a:lnSpc>
                <a:spcPct val="100000"/>
              </a:lnSpc>
              <a:spcBef>
                <a:spcPts val="600"/>
              </a:spcBef>
              <a:spcAft>
                <a:spcPts val="600"/>
              </a:spcAft>
            </a:pPr>
            <a:r>
              <a:rPr lang="sv-SE" sz="1800" dirty="0" smtClean="0">
                <a:solidFill>
                  <a:schemeClr val="tx1"/>
                </a:solidFill>
              </a:rPr>
              <a:t>Alla yrkesgrupper har idag inslag av digitalt arbete på olika sätt och i varierad omfattning.</a:t>
            </a:r>
          </a:p>
          <a:p>
            <a:pPr>
              <a:lnSpc>
                <a:spcPct val="100000"/>
              </a:lnSpc>
              <a:spcBef>
                <a:spcPts val="600"/>
              </a:spcBef>
              <a:spcAft>
                <a:spcPts val="600"/>
              </a:spcAft>
            </a:pPr>
            <a:r>
              <a:rPr lang="sv-SE" sz="1800" dirty="0" smtClean="0">
                <a:solidFill>
                  <a:schemeClr val="tx1"/>
                </a:solidFill>
              </a:rPr>
              <a:t>Genom våra digitala arbetssätt kan vi vara fler som bidrar till kommunens hållbarhetslöfte rörande en fossilfri arbetspendling och möteskultur. </a:t>
            </a:r>
          </a:p>
          <a:p>
            <a:pPr>
              <a:lnSpc>
                <a:spcPct val="100000"/>
              </a:lnSpc>
              <a:spcBef>
                <a:spcPts val="600"/>
              </a:spcBef>
              <a:spcAft>
                <a:spcPts val="600"/>
              </a:spcAft>
            </a:pPr>
            <a:r>
              <a:rPr lang="sv-SE" sz="1800" dirty="0" smtClean="0">
                <a:solidFill>
                  <a:schemeClr val="tx1"/>
                </a:solidFill>
              </a:rPr>
              <a:t>Oavsett var vi jobbar någonstans, hemifrån eller på annan plats än i kommunens lokaler, så är Östhammars kommun ansvarig för arbetsmiljön.</a:t>
            </a:r>
          </a:p>
          <a:p>
            <a:pPr>
              <a:lnSpc>
                <a:spcPct val="100000"/>
              </a:lnSpc>
              <a:spcBef>
                <a:spcPts val="600"/>
              </a:spcBef>
              <a:spcAft>
                <a:spcPts val="600"/>
              </a:spcAft>
            </a:pPr>
            <a:r>
              <a:rPr lang="sv-SE" sz="1800" dirty="0" smtClean="0">
                <a:solidFill>
                  <a:schemeClr val="tx1"/>
                </a:solidFill>
              </a:rPr>
              <a:t>En </a:t>
            </a:r>
            <a:r>
              <a:rPr lang="sv-SE" sz="1800" dirty="0" smtClean="0">
                <a:solidFill>
                  <a:schemeClr val="tx1"/>
                </a:solidFill>
              </a:rPr>
              <a:t>öppen dialog mellan medarbetare, kollegor och chefer som resulterar i att respektive arbetsgrupp samtalar om hur principerna på bästa sätt tillämpas.</a:t>
            </a:r>
          </a:p>
        </p:txBody>
      </p:sp>
    </p:spTree>
    <p:extLst>
      <p:ext uri="{BB962C8B-B14F-4D97-AF65-F5344CB8AC3E}">
        <p14:creationId xmlns:p14="http://schemas.microsoft.com/office/powerpoint/2010/main" val="4153949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6"/>
          <p:cNvSpPr>
            <a:spLocks noGrp="1"/>
          </p:cNvSpPr>
          <p:nvPr>
            <p:ph type="body" sz="quarter" idx="16"/>
          </p:nvPr>
        </p:nvSpPr>
        <p:spPr>
          <a:xfrm>
            <a:off x="633450" y="642351"/>
            <a:ext cx="10644149" cy="610037"/>
          </a:xfrm>
        </p:spPr>
        <p:txBody>
          <a:bodyPr/>
          <a:lstStyle/>
          <a:p>
            <a:r>
              <a:rPr lang="sv-SE" sz="3200" dirty="0" smtClean="0"/>
              <a:t>5 principer för digitalt arbete i Östhammars kommun</a:t>
            </a:r>
            <a:endParaRPr lang="sv-SE" sz="3200" dirty="0"/>
          </a:p>
        </p:txBody>
      </p:sp>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0836" y="2556892"/>
            <a:ext cx="2290007" cy="2290007"/>
          </a:xfrm>
          <a:prstGeom prst="rect">
            <a:avLst/>
          </a:prstGeom>
        </p:spPr>
      </p:pic>
      <p:pic>
        <p:nvPicPr>
          <p:cNvPr id="3" name="Bildobjekt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843" y="2556891"/>
            <a:ext cx="2290007" cy="2290007"/>
          </a:xfrm>
          <a:prstGeom prst="rect">
            <a:avLst/>
          </a:prstGeom>
        </p:spPr>
      </p:pic>
      <p:pic>
        <p:nvPicPr>
          <p:cNvPr id="4" name="Bildobjekt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4029" y="2556892"/>
            <a:ext cx="2290007" cy="2290007"/>
          </a:xfrm>
          <a:prstGeom prst="rect">
            <a:avLst/>
          </a:prstGeom>
        </p:spPr>
      </p:pic>
      <p:pic>
        <p:nvPicPr>
          <p:cNvPr id="5" name="Bildobjekt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99535" y="2556893"/>
            <a:ext cx="2290007" cy="2290007"/>
          </a:xfrm>
          <a:prstGeom prst="rect">
            <a:avLst/>
          </a:prstGeom>
        </p:spPr>
      </p:pic>
      <p:pic>
        <p:nvPicPr>
          <p:cNvPr id="6" name="Bildobjekt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2728" y="2556894"/>
            <a:ext cx="2290007" cy="2290007"/>
          </a:xfrm>
          <a:prstGeom prst="rect">
            <a:avLst/>
          </a:prstGeom>
        </p:spPr>
      </p:pic>
    </p:spTree>
    <p:extLst>
      <p:ext uri="{BB962C8B-B14F-4D97-AF65-F5344CB8AC3E}">
        <p14:creationId xmlns:p14="http://schemas.microsoft.com/office/powerpoint/2010/main" val="934502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6"/>
          </p:nvPr>
        </p:nvSpPr>
        <p:spPr>
          <a:xfrm>
            <a:off x="549631" y="672831"/>
            <a:ext cx="8602536" cy="610037"/>
          </a:xfrm>
        </p:spPr>
        <p:txBody>
          <a:bodyPr/>
          <a:lstStyle/>
          <a:p>
            <a:r>
              <a:rPr lang="sv-SE" sz="3200" dirty="0"/>
              <a:t>Tekniska förutsättningar</a:t>
            </a:r>
          </a:p>
        </p:txBody>
      </p:sp>
      <p:sp>
        <p:nvSpPr>
          <p:cNvPr id="6" name="Platshållare för text 6"/>
          <p:cNvSpPr txBox="1">
            <a:spLocks/>
          </p:cNvSpPr>
          <p:nvPr/>
        </p:nvSpPr>
        <p:spPr>
          <a:xfrm>
            <a:off x="2613567" y="2333768"/>
            <a:ext cx="8580760" cy="2938752"/>
          </a:xfrm>
          <a:prstGeom prst="rect">
            <a:avLst/>
          </a:prstGeom>
        </p:spPr>
        <p:txBody>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sv-SE" sz="1800" dirty="0"/>
              <a:t>Dina arbetsuppgifter kräver en god och säker internetuppkoppling, detta finns på kommunens arbetsplatser. Vid arbete på annan plats är det ditt ansvar att säkerställa en god och säker internetuppkoppling. </a:t>
            </a:r>
          </a:p>
          <a:p>
            <a:pPr marL="0" indent="0" fontAlgn="ctr">
              <a:buNone/>
            </a:pPr>
            <a:r>
              <a:rPr lang="sv-SE" sz="1400" dirty="0"/>
              <a:t> </a:t>
            </a:r>
          </a:p>
          <a:p>
            <a:pPr marL="0" indent="0" fontAlgn="ctr">
              <a:buNone/>
            </a:pPr>
            <a:r>
              <a:rPr lang="sv-SE" sz="1600" i="1" dirty="0"/>
              <a:t>Tänk på att:</a:t>
            </a:r>
            <a:r>
              <a:rPr lang="sv-SE" sz="1600" dirty="0"/>
              <a:t> </a:t>
            </a:r>
          </a:p>
          <a:p>
            <a:pPr fontAlgn="ctr">
              <a:spcBef>
                <a:spcPts val="600"/>
              </a:spcBef>
            </a:pPr>
            <a:r>
              <a:rPr lang="sv-SE" sz="1600" dirty="0"/>
              <a:t>Om du har tekniska förutsättningar idag och dina arbetsuppgifter tillåter det så har du möjlighet att arbeta var du vill </a:t>
            </a:r>
          </a:p>
          <a:p>
            <a:pPr fontAlgn="ctr">
              <a:spcBef>
                <a:spcPts val="600"/>
              </a:spcBef>
            </a:pPr>
            <a:r>
              <a:rPr lang="sv-SE" sz="1600" dirty="0" smtClean="0"/>
              <a:t>Följa </a:t>
            </a:r>
            <a:r>
              <a:rPr lang="sv-SE" sz="1600" dirty="0"/>
              <a:t>policy och riktlinjer för </a:t>
            </a:r>
            <a:r>
              <a:rPr lang="sv-SE" sz="1600" dirty="0" smtClean="0"/>
              <a:t>informationssäkerhet</a:t>
            </a:r>
          </a:p>
          <a:p>
            <a:pPr fontAlgn="ctr">
              <a:spcBef>
                <a:spcPts val="600"/>
              </a:spcBef>
            </a:pPr>
            <a:r>
              <a:rPr lang="sv-SE" sz="1600" dirty="0" smtClean="0"/>
              <a:t>Inte </a:t>
            </a:r>
            <a:r>
              <a:rPr lang="sv-SE" sz="1600" dirty="0"/>
              <a:t>obehöriga kan se eller höra när du hanterar känsliga uppgifter</a:t>
            </a:r>
          </a:p>
          <a:p>
            <a:pPr marL="0" indent="0">
              <a:buNone/>
            </a:pPr>
            <a:endParaRPr lang="sv-SE" dirty="0"/>
          </a:p>
        </p:txBody>
      </p:sp>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859" y="2333768"/>
            <a:ext cx="2290007" cy="2290007"/>
          </a:xfrm>
          <a:prstGeom prst="rect">
            <a:avLst/>
          </a:prstGeom>
        </p:spPr>
      </p:pic>
    </p:spTree>
    <p:extLst>
      <p:ext uri="{BB962C8B-B14F-4D97-AF65-F5344CB8AC3E}">
        <p14:creationId xmlns:p14="http://schemas.microsoft.com/office/powerpoint/2010/main" val="37711842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6"/>
          </p:nvPr>
        </p:nvSpPr>
        <p:spPr>
          <a:xfrm>
            <a:off x="549631" y="672831"/>
            <a:ext cx="8602536" cy="610037"/>
          </a:xfrm>
        </p:spPr>
        <p:txBody>
          <a:bodyPr/>
          <a:lstStyle/>
          <a:p>
            <a:r>
              <a:rPr lang="sv-SE" sz="3600" dirty="0"/>
              <a:t>När och var</a:t>
            </a:r>
          </a:p>
        </p:txBody>
      </p:sp>
      <p:sp>
        <p:nvSpPr>
          <p:cNvPr id="6" name="Platshållare för text 6"/>
          <p:cNvSpPr txBox="1">
            <a:spLocks/>
          </p:cNvSpPr>
          <p:nvPr/>
        </p:nvSpPr>
        <p:spPr>
          <a:xfrm>
            <a:off x="2613567" y="2333768"/>
            <a:ext cx="8580760" cy="2938752"/>
          </a:xfrm>
          <a:prstGeom prst="rect">
            <a:avLst/>
          </a:prstGeom>
        </p:spPr>
        <p:txBody>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nSpc>
                <a:spcPct val="107000"/>
              </a:lnSpc>
              <a:spcAft>
                <a:spcPts val="800"/>
              </a:spcAft>
              <a:buNone/>
            </a:pPr>
            <a:r>
              <a:rPr lang="sv-SE" sz="1800" dirty="0">
                <a:ea typeface="Times New Roman" panose="02020603050405020304" pitchFamily="18" charset="0"/>
                <a:cs typeface="Calibri" panose="020F0502020204030204" pitchFamily="34" charset="0"/>
              </a:rPr>
              <a:t>När och var du jobbar någonstans </a:t>
            </a:r>
            <a:r>
              <a:rPr lang="sv-SE" sz="1800" dirty="0">
                <a:ea typeface="Calibri" panose="020F0502020204030204" pitchFamily="34" charset="0"/>
                <a:cs typeface="Times New Roman" panose="02020603050405020304" pitchFamily="18" charset="0"/>
              </a:rPr>
              <a:t>beror på vad du jobbar med, vem du jobbar med och vilka du finns till för. I vissa situationer är det viktigt att fysiskt närvara på plats. </a:t>
            </a:r>
          </a:p>
          <a:p>
            <a:pPr marL="0" indent="0">
              <a:lnSpc>
                <a:spcPct val="107000"/>
              </a:lnSpc>
              <a:spcAft>
                <a:spcPts val="800"/>
              </a:spcAft>
              <a:buNone/>
            </a:pPr>
            <a:r>
              <a:rPr lang="sv-SE" sz="1600" i="1" dirty="0">
                <a:ea typeface="Times New Roman" panose="02020603050405020304" pitchFamily="18" charset="0"/>
                <a:cs typeface="Calibri" panose="020F0502020204030204" pitchFamily="34" charset="0"/>
              </a:rPr>
              <a:t>Tänk på att:</a:t>
            </a:r>
            <a:endParaRPr lang="sv-SE" sz="1600" dirty="0">
              <a:ea typeface="Calibri" panose="020F0502020204030204" pitchFamily="34" charset="0"/>
              <a:cs typeface="Times New Roman" panose="02020603050405020304" pitchFamily="18" charset="0"/>
            </a:endParaRPr>
          </a:p>
          <a:p>
            <a:pPr fontAlgn="ctr">
              <a:lnSpc>
                <a:spcPct val="107000"/>
              </a:lnSpc>
              <a:buSzPts val="1000"/>
              <a:tabLst>
                <a:tab pos="228594" algn="l"/>
              </a:tabLst>
            </a:pPr>
            <a:r>
              <a:rPr lang="sv-SE" sz="1600" dirty="0">
                <a:ea typeface="Times New Roman" panose="02020603050405020304" pitchFamily="18" charset="0"/>
                <a:cs typeface="Calibri" panose="020F0502020204030204" pitchFamily="34" charset="0"/>
              </a:rPr>
              <a:t>Du finns på plats när arbetsuppgifterna kräver det</a:t>
            </a:r>
            <a:endParaRPr lang="sv-SE" sz="1600" dirty="0">
              <a:ea typeface="Calibri" panose="020F0502020204030204" pitchFamily="34" charset="0"/>
              <a:cs typeface="Times New Roman" panose="02020603050405020304" pitchFamily="18" charset="0"/>
            </a:endParaRPr>
          </a:p>
          <a:p>
            <a:pPr fontAlgn="ctr">
              <a:lnSpc>
                <a:spcPct val="107000"/>
              </a:lnSpc>
              <a:buSzPts val="1000"/>
              <a:tabLst>
                <a:tab pos="228594" algn="l"/>
              </a:tabLst>
            </a:pPr>
            <a:r>
              <a:rPr lang="sv-SE" sz="1600" dirty="0">
                <a:ea typeface="Times New Roman" panose="02020603050405020304" pitchFamily="18" charset="0"/>
                <a:cs typeface="Calibri" panose="020F0502020204030204" pitchFamily="34" charset="0"/>
              </a:rPr>
              <a:t>Du finns på plats när arbetsgivaren har behov av det</a:t>
            </a:r>
            <a:endParaRPr lang="sv-SE" sz="1600" dirty="0">
              <a:ea typeface="Calibri" panose="020F0502020204030204" pitchFamily="34" charset="0"/>
              <a:cs typeface="Times New Roman" panose="02020603050405020304" pitchFamily="18" charset="0"/>
            </a:endParaRPr>
          </a:p>
          <a:p>
            <a:pPr fontAlgn="ctr">
              <a:lnSpc>
                <a:spcPct val="107000"/>
              </a:lnSpc>
              <a:buSzPts val="1000"/>
              <a:tabLst>
                <a:tab pos="228594" algn="l"/>
              </a:tabLst>
            </a:pPr>
            <a:r>
              <a:rPr lang="sv-SE" sz="1600" dirty="0">
                <a:ea typeface="Times New Roman" panose="02020603050405020304" pitchFamily="18" charset="0"/>
                <a:cs typeface="Calibri" panose="020F0502020204030204" pitchFamily="34" charset="0"/>
              </a:rPr>
              <a:t>Prata igenom med dina kollegor hur ni vill jobba tillsammans (utifrån era arbetssätt och förutsättningar) </a:t>
            </a:r>
            <a:endParaRPr lang="sv-SE" sz="1600" dirty="0">
              <a:ea typeface="Calibri" panose="020F0502020204030204" pitchFamily="34" charset="0"/>
              <a:cs typeface="Times New Roman" panose="02020603050405020304" pitchFamily="18" charset="0"/>
            </a:endParaRPr>
          </a:p>
        </p:txBody>
      </p:sp>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833" y="2333768"/>
            <a:ext cx="2290007" cy="2290007"/>
          </a:xfrm>
          <a:prstGeom prst="rect">
            <a:avLst/>
          </a:prstGeom>
        </p:spPr>
      </p:pic>
    </p:spTree>
    <p:extLst>
      <p:ext uri="{BB962C8B-B14F-4D97-AF65-F5344CB8AC3E}">
        <p14:creationId xmlns:p14="http://schemas.microsoft.com/office/powerpoint/2010/main" val="30426541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6"/>
          </p:nvPr>
        </p:nvSpPr>
        <p:spPr>
          <a:xfrm>
            <a:off x="549631" y="672831"/>
            <a:ext cx="8602536" cy="610037"/>
          </a:xfrm>
        </p:spPr>
        <p:txBody>
          <a:bodyPr/>
          <a:lstStyle/>
          <a:p>
            <a:r>
              <a:rPr lang="sv-SE" sz="3600" dirty="0"/>
              <a:t>Likvärdigt deltagande</a:t>
            </a:r>
          </a:p>
        </p:txBody>
      </p:sp>
      <p:sp>
        <p:nvSpPr>
          <p:cNvPr id="6" name="Platshållare för text 6"/>
          <p:cNvSpPr txBox="1">
            <a:spLocks/>
          </p:cNvSpPr>
          <p:nvPr/>
        </p:nvSpPr>
        <p:spPr>
          <a:xfrm>
            <a:off x="3056167" y="2912888"/>
            <a:ext cx="8580760" cy="2938752"/>
          </a:xfrm>
          <a:prstGeom prst="rect">
            <a:avLst/>
          </a:prstGeom>
        </p:spPr>
        <p:txBody>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nSpc>
                <a:spcPct val="107000"/>
              </a:lnSpc>
              <a:spcAft>
                <a:spcPts val="800"/>
              </a:spcAft>
              <a:buNone/>
            </a:pPr>
            <a:endParaRPr lang="sv-SE" sz="1600" dirty="0">
              <a:ea typeface="Calibri" panose="020F0502020204030204" pitchFamily="34" charset="0"/>
              <a:cs typeface="Times New Roman" panose="02020603050405020304" pitchFamily="18" charset="0"/>
            </a:endParaRPr>
          </a:p>
        </p:txBody>
      </p:sp>
      <p:sp>
        <p:nvSpPr>
          <p:cNvPr id="2" name="Rektangel 1"/>
          <p:cNvSpPr/>
          <p:nvPr/>
        </p:nvSpPr>
        <p:spPr>
          <a:xfrm>
            <a:off x="3277148" y="2129054"/>
            <a:ext cx="7352753" cy="3491340"/>
          </a:xfrm>
          <a:prstGeom prst="rect">
            <a:avLst/>
          </a:prstGeom>
        </p:spPr>
        <p:txBody>
          <a:bodyPr wrap="square">
            <a:spAutoFit/>
          </a:bodyPr>
          <a:lstStyle/>
          <a:p>
            <a:pPr defTabSz="609570">
              <a:lnSpc>
                <a:spcPct val="107000"/>
              </a:lnSpc>
              <a:spcBef>
                <a:spcPct val="20000"/>
              </a:spcBef>
              <a:spcAft>
                <a:spcPts val="800"/>
              </a:spcAft>
            </a:pPr>
            <a:r>
              <a:rPr lang="sv-SE" dirty="0">
                <a:ea typeface="Times New Roman" panose="02020603050405020304" pitchFamily="18" charset="0"/>
                <a:cs typeface="Calibri" panose="020F0502020204030204" pitchFamily="34" charset="0"/>
              </a:rPr>
              <a:t>Det är viktigt att alla har möjlighet att delta i arbetet och närvara på </a:t>
            </a:r>
            <a:r>
              <a:rPr lang="sv-SE" dirty="0" smtClean="0">
                <a:ea typeface="Times New Roman" panose="02020603050405020304" pitchFamily="18" charset="0"/>
                <a:cs typeface="Calibri" panose="020F0502020204030204" pitchFamily="34" charset="0"/>
              </a:rPr>
              <a:t>lika</a:t>
            </a:r>
            <a:r>
              <a:rPr lang="sv-SE" dirty="0" smtClean="0">
                <a:ea typeface="Times New Roman" panose="02020603050405020304" pitchFamily="18" charset="0"/>
                <a:cs typeface="Calibri" panose="020F0502020204030204" pitchFamily="34" charset="0"/>
              </a:rPr>
              <a:t> </a:t>
            </a:r>
            <a:r>
              <a:rPr lang="sv-SE" dirty="0">
                <a:ea typeface="Times New Roman" panose="02020603050405020304" pitchFamily="18" charset="0"/>
                <a:cs typeface="Calibri" panose="020F0502020204030204" pitchFamily="34" charset="0"/>
              </a:rPr>
              <a:t>villkor oavsett var man befinner sig. Tillsammans skapar ni strukturer och arbetsformer som inkluderar samt möjliggör sociala interaktioner. </a:t>
            </a:r>
          </a:p>
          <a:p>
            <a:pPr defTabSz="609570">
              <a:lnSpc>
                <a:spcPct val="107000"/>
              </a:lnSpc>
              <a:spcBef>
                <a:spcPct val="20000"/>
              </a:spcBef>
              <a:spcAft>
                <a:spcPts val="800"/>
              </a:spcAft>
            </a:pPr>
            <a:r>
              <a:rPr lang="sv-SE" sz="1600" i="1" dirty="0">
                <a:ea typeface="Times New Roman" panose="02020603050405020304" pitchFamily="18" charset="0"/>
                <a:cs typeface="Calibri" panose="020F0502020204030204" pitchFamily="34" charset="0"/>
              </a:rPr>
              <a:t>Tänk på att:</a:t>
            </a:r>
          </a:p>
          <a:p>
            <a:pPr marL="342891" indent="-342891" defTabSz="609570" fontAlgn="ctr">
              <a:lnSpc>
                <a:spcPct val="107000"/>
              </a:lnSpc>
              <a:spcBef>
                <a:spcPct val="20000"/>
              </a:spcBef>
              <a:buSzPts val="1000"/>
              <a:buFont typeface="Symbol" panose="05050102010706020507" pitchFamily="18" charset="2"/>
              <a:buChar char=""/>
              <a:tabLst>
                <a:tab pos="228594" algn="l"/>
              </a:tabLst>
            </a:pPr>
            <a:r>
              <a:rPr lang="sv-SE" sz="1600" dirty="0">
                <a:ea typeface="Times New Roman" panose="02020603050405020304" pitchFamily="18" charset="0"/>
                <a:cs typeface="Calibri" panose="020F0502020204030204" pitchFamily="34" charset="0"/>
              </a:rPr>
              <a:t>Förbered, genomför och utveckla arbetsuppgifter där digitalt arbete är lämpligt på ett sätt som möjliggör både fysisk och digital närvaro, exempelvis </a:t>
            </a:r>
            <a:r>
              <a:rPr lang="sv-SE" sz="1600" dirty="0" smtClean="0">
                <a:ea typeface="Times New Roman" panose="02020603050405020304" pitchFamily="18" charset="0"/>
                <a:cs typeface="Calibri" panose="020F0502020204030204" pitchFamily="34" charset="0"/>
              </a:rPr>
              <a:t>möten</a:t>
            </a:r>
            <a:r>
              <a:rPr lang="sv-SE" sz="1600" dirty="0">
                <a:ea typeface="Times New Roman" panose="02020603050405020304" pitchFamily="18" charset="0"/>
                <a:cs typeface="Calibri" panose="020F0502020204030204" pitchFamily="34" charset="0"/>
              </a:rPr>
              <a:t> </a:t>
            </a:r>
            <a:r>
              <a:rPr lang="sv-SE" sz="1600" dirty="0" smtClean="0">
                <a:ea typeface="Times New Roman" panose="02020603050405020304" pitchFamily="18" charset="0"/>
                <a:cs typeface="Calibri" panose="020F0502020204030204" pitchFamily="34" charset="0"/>
              </a:rPr>
              <a:t>och</a:t>
            </a:r>
            <a:r>
              <a:rPr lang="sv-SE" sz="1600" dirty="0" smtClean="0">
                <a:ea typeface="Times New Roman" panose="02020603050405020304" pitchFamily="18" charset="0"/>
                <a:cs typeface="Calibri" panose="020F0502020204030204" pitchFamily="34" charset="0"/>
              </a:rPr>
              <a:t> projektarbete</a:t>
            </a:r>
            <a:endParaRPr lang="sv-SE" sz="1600" dirty="0">
              <a:ea typeface="Times New Roman" panose="02020603050405020304" pitchFamily="18" charset="0"/>
              <a:cs typeface="Calibri" panose="020F0502020204030204" pitchFamily="34" charset="0"/>
            </a:endParaRPr>
          </a:p>
          <a:p>
            <a:pPr marL="342891" indent="-342891" defTabSz="609570" fontAlgn="ctr">
              <a:lnSpc>
                <a:spcPct val="107000"/>
              </a:lnSpc>
              <a:spcBef>
                <a:spcPct val="20000"/>
              </a:spcBef>
              <a:buSzPts val="1000"/>
              <a:buFont typeface="Symbol" panose="05050102010706020507" pitchFamily="18" charset="2"/>
              <a:buChar char=""/>
              <a:tabLst>
                <a:tab pos="228594" algn="l"/>
              </a:tabLst>
            </a:pPr>
            <a:r>
              <a:rPr lang="sv-SE" sz="1600" dirty="0">
                <a:ea typeface="Times New Roman" panose="02020603050405020304" pitchFamily="18" charset="0"/>
                <a:cs typeface="Calibri" panose="020F0502020204030204" pitchFamily="34" charset="0"/>
              </a:rPr>
              <a:t>Skapa strukturer som involverar både de som är på arbetsplatsen och de som arbetar någon annanstans </a:t>
            </a:r>
          </a:p>
          <a:p>
            <a:pPr marL="342891" indent="-342891" defTabSz="609570" fontAlgn="ctr">
              <a:lnSpc>
                <a:spcPct val="107000"/>
              </a:lnSpc>
              <a:spcBef>
                <a:spcPct val="20000"/>
              </a:spcBef>
              <a:buSzPts val="1000"/>
              <a:buFont typeface="Symbol" panose="05050102010706020507" pitchFamily="18" charset="2"/>
              <a:buChar char=""/>
              <a:tabLst>
                <a:tab pos="228594" algn="l"/>
              </a:tabLst>
            </a:pPr>
            <a:r>
              <a:rPr lang="sv-SE" sz="1600" dirty="0">
                <a:ea typeface="Times New Roman" panose="02020603050405020304" pitchFamily="18" charset="0"/>
                <a:cs typeface="Calibri" panose="020F0502020204030204" pitchFamily="34" charset="0"/>
              </a:rPr>
              <a:t>Vid funktionsnedsättning ska nödvändiga hjälpmedel ha installerats för att stödja deltagande på distans</a:t>
            </a:r>
          </a:p>
        </p:txBody>
      </p:sp>
      <p:pic>
        <p:nvPicPr>
          <p:cNvPr id="8" name="Bildobjekt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346" y="2129054"/>
            <a:ext cx="2290007" cy="2290007"/>
          </a:xfrm>
          <a:prstGeom prst="rect">
            <a:avLst/>
          </a:prstGeom>
        </p:spPr>
      </p:pic>
    </p:spTree>
    <p:extLst>
      <p:ext uri="{BB962C8B-B14F-4D97-AF65-F5344CB8AC3E}">
        <p14:creationId xmlns:p14="http://schemas.microsoft.com/office/powerpoint/2010/main" val="15601156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6"/>
          </p:nvPr>
        </p:nvSpPr>
        <p:spPr>
          <a:xfrm>
            <a:off x="549631" y="672831"/>
            <a:ext cx="8602536" cy="610037"/>
          </a:xfrm>
        </p:spPr>
        <p:txBody>
          <a:bodyPr/>
          <a:lstStyle/>
          <a:p>
            <a:r>
              <a:rPr lang="sv-SE" sz="3200" dirty="0"/>
              <a:t>Arbeta hållbart</a:t>
            </a:r>
          </a:p>
        </p:txBody>
      </p:sp>
      <p:sp>
        <p:nvSpPr>
          <p:cNvPr id="6" name="Platshållare för text 6"/>
          <p:cNvSpPr txBox="1">
            <a:spLocks/>
          </p:cNvSpPr>
          <p:nvPr/>
        </p:nvSpPr>
        <p:spPr>
          <a:xfrm>
            <a:off x="3056167" y="2912888"/>
            <a:ext cx="8580760" cy="2938752"/>
          </a:xfrm>
          <a:prstGeom prst="rect">
            <a:avLst/>
          </a:prstGeom>
        </p:spPr>
        <p:txBody>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nSpc>
                <a:spcPct val="107000"/>
              </a:lnSpc>
              <a:spcAft>
                <a:spcPts val="800"/>
              </a:spcAft>
              <a:buNone/>
            </a:pPr>
            <a:endParaRPr lang="sv-SE" sz="1600" dirty="0">
              <a:ea typeface="Calibri" panose="020F0502020204030204" pitchFamily="34" charset="0"/>
              <a:cs typeface="Times New Roman" panose="02020603050405020304" pitchFamily="18" charset="0"/>
            </a:endParaRPr>
          </a:p>
        </p:txBody>
      </p:sp>
      <p:sp>
        <p:nvSpPr>
          <p:cNvPr id="4" name="Rektangel 3"/>
          <p:cNvSpPr/>
          <p:nvPr/>
        </p:nvSpPr>
        <p:spPr>
          <a:xfrm>
            <a:off x="3148601" y="1506897"/>
            <a:ext cx="8633460" cy="4483022"/>
          </a:xfrm>
          <a:prstGeom prst="rect">
            <a:avLst/>
          </a:prstGeom>
        </p:spPr>
        <p:txBody>
          <a:bodyPr wrap="square">
            <a:spAutoFit/>
          </a:bodyPr>
          <a:lstStyle/>
          <a:p>
            <a:pPr>
              <a:lnSpc>
                <a:spcPct val="107000"/>
              </a:lnSpc>
              <a:spcAft>
                <a:spcPts val="800"/>
              </a:spcAft>
            </a:pPr>
            <a:r>
              <a:rPr lang="sv-SE" dirty="0">
                <a:ea typeface="Times New Roman" panose="02020603050405020304" pitchFamily="18" charset="0"/>
                <a:cs typeface="Calibri" panose="020F0502020204030204" pitchFamily="34" charset="0"/>
              </a:rPr>
              <a:t>Genom en större möjlighet att planera var och hur arbetet utförs kan vi bidra till en mindre miljöpåverkan. Den ökade flexibiliteten i när och var vi jobbar leder också till större möjligheter för fler yrkesgrupper att förena arbetsliv med privatliv. </a:t>
            </a:r>
          </a:p>
          <a:p>
            <a:pPr>
              <a:lnSpc>
                <a:spcPct val="107000"/>
              </a:lnSpc>
              <a:spcAft>
                <a:spcPts val="800"/>
              </a:spcAft>
            </a:pPr>
            <a:r>
              <a:rPr lang="sv-SE" dirty="0">
                <a:ea typeface="Times New Roman" panose="02020603050405020304" pitchFamily="18" charset="0"/>
                <a:cs typeface="Calibri" panose="020F0502020204030204" pitchFamily="34" charset="0"/>
              </a:rPr>
              <a:t>För att vi ska hålla i längden behöver vi också ta eget ansvar för vår hälsa och välmående genom att tillämpa ett hållbart arbetssätt anpassat till arbetets krav och förutsättningar. </a:t>
            </a:r>
            <a:endParaRPr lang="sv-SE" dirty="0">
              <a:ea typeface="Calibri" panose="020F0502020204030204" pitchFamily="34" charset="0"/>
              <a:cs typeface="Times New Roman" panose="02020603050405020304" pitchFamily="18" charset="0"/>
            </a:endParaRPr>
          </a:p>
          <a:p>
            <a:pPr>
              <a:lnSpc>
                <a:spcPct val="107000"/>
              </a:lnSpc>
              <a:spcAft>
                <a:spcPts val="800"/>
              </a:spcAft>
            </a:pPr>
            <a:r>
              <a:rPr lang="sv-SE" sz="1600" i="1" dirty="0">
                <a:ea typeface="Times New Roman" panose="02020603050405020304" pitchFamily="18" charset="0"/>
                <a:cs typeface="Calibri" panose="020F0502020204030204" pitchFamily="34" charset="0"/>
              </a:rPr>
              <a:t>Tänk på att:</a:t>
            </a:r>
            <a:endParaRPr lang="sv-SE" sz="1600" dirty="0">
              <a:ea typeface="Calibri" panose="020F0502020204030204" pitchFamily="34" charset="0"/>
              <a:cs typeface="Times New Roman" panose="02020603050405020304" pitchFamily="18" charset="0"/>
            </a:endParaRPr>
          </a:p>
          <a:p>
            <a:pPr marL="342891" indent="-342891" defTabSz="609570" fontAlgn="ctr">
              <a:spcBef>
                <a:spcPts val="600"/>
              </a:spcBef>
              <a:buSzPts val="1000"/>
              <a:buFont typeface="Symbol" panose="05050102010706020507" pitchFamily="18" charset="2"/>
              <a:buChar char=""/>
              <a:tabLst>
                <a:tab pos="228594" algn="l"/>
              </a:tabLst>
            </a:pPr>
            <a:r>
              <a:rPr lang="sv-SE" sz="1600" dirty="0">
                <a:ea typeface="Times New Roman" panose="02020603050405020304" pitchFamily="18" charset="0"/>
                <a:cs typeface="Calibri" panose="020F0502020204030204" pitchFamily="34" charset="0"/>
              </a:rPr>
              <a:t>Ha med dig miljö- och hållbarhetsaspekten när du planerar din arbetsdag. Exempelvis genom att genomföra möten digitalt för att minska belastningen på miljön med färre resor</a:t>
            </a:r>
          </a:p>
          <a:p>
            <a:pPr marL="342891" indent="-342891" defTabSz="609570" fontAlgn="ctr">
              <a:spcBef>
                <a:spcPts val="600"/>
              </a:spcBef>
              <a:buSzPts val="1000"/>
              <a:buFont typeface="Symbol" panose="05050102010706020507" pitchFamily="18" charset="2"/>
              <a:buChar char=""/>
              <a:tabLst>
                <a:tab pos="228594" algn="l"/>
              </a:tabLst>
            </a:pPr>
            <a:r>
              <a:rPr lang="sv-SE" sz="1600" dirty="0">
                <a:ea typeface="Times New Roman" panose="02020603050405020304" pitchFamily="18" charset="0"/>
                <a:cs typeface="Calibri" panose="020F0502020204030204" pitchFamily="34" charset="0"/>
              </a:rPr>
              <a:t>Sitt inte still för länge och rör på dig med jämna mellanrum om du har ett mer stillasittande </a:t>
            </a:r>
            <a:r>
              <a:rPr lang="sv-SE" sz="1600" dirty="0" smtClean="0">
                <a:ea typeface="Times New Roman" panose="02020603050405020304" pitchFamily="18" charset="0"/>
                <a:cs typeface="Calibri" panose="020F0502020204030204" pitchFamily="34" charset="0"/>
              </a:rPr>
              <a:t>arbete </a:t>
            </a:r>
            <a:endParaRPr lang="sv-SE" sz="1600" dirty="0">
              <a:ea typeface="Times New Roman" panose="02020603050405020304" pitchFamily="18" charset="0"/>
              <a:cs typeface="Calibri" panose="020F0502020204030204" pitchFamily="34" charset="0"/>
            </a:endParaRPr>
          </a:p>
          <a:p>
            <a:pPr marL="342891" indent="-342891" defTabSz="609570" fontAlgn="ctr">
              <a:spcBef>
                <a:spcPts val="600"/>
              </a:spcBef>
              <a:buSzPts val="1000"/>
              <a:buFont typeface="Symbol" panose="05050102010706020507" pitchFamily="18" charset="2"/>
              <a:buChar char=""/>
              <a:tabLst>
                <a:tab pos="228594" algn="l"/>
              </a:tabLst>
            </a:pPr>
            <a:r>
              <a:rPr lang="sv-SE" sz="1600" dirty="0">
                <a:ea typeface="Times New Roman" panose="02020603050405020304" pitchFamily="18" charset="0"/>
                <a:cs typeface="Calibri" panose="020F0502020204030204" pitchFamily="34" charset="0"/>
              </a:rPr>
              <a:t>Uppmuntra och delta i social samvaro till exempel genom att planera in digitala </a:t>
            </a:r>
            <a:r>
              <a:rPr lang="sv-SE" sz="1600" dirty="0" smtClean="0">
                <a:ea typeface="Times New Roman" panose="02020603050405020304" pitchFamily="18" charset="0"/>
                <a:cs typeface="Calibri" panose="020F0502020204030204" pitchFamily="34" charset="0"/>
              </a:rPr>
              <a:t>avstämningar</a:t>
            </a:r>
            <a:r>
              <a:rPr lang="sv-SE" sz="1600" dirty="0" smtClean="0">
                <a:ea typeface="Times New Roman" panose="02020603050405020304" pitchFamily="18" charset="0"/>
                <a:cs typeface="Calibri" panose="020F0502020204030204" pitchFamily="34" charset="0"/>
              </a:rPr>
              <a:t> och fikastunder </a:t>
            </a:r>
            <a:endParaRPr lang="sv-SE" sz="1600" dirty="0">
              <a:ea typeface="Times New Roman" panose="02020603050405020304" pitchFamily="18" charset="0"/>
              <a:cs typeface="Calibri" panose="020F0502020204030204" pitchFamily="34" charset="0"/>
            </a:endParaRPr>
          </a:p>
          <a:p>
            <a:pPr marL="342891" indent="-342891" defTabSz="609570" fontAlgn="ctr">
              <a:spcBef>
                <a:spcPts val="600"/>
              </a:spcBef>
              <a:buSzPts val="1000"/>
              <a:buFont typeface="Symbol" panose="05050102010706020507" pitchFamily="18" charset="2"/>
              <a:buChar char=""/>
              <a:tabLst>
                <a:tab pos="228594" algn="l"/>
              </a:tabLst>
            </a:pPr>
            <a:r>
              <a:rPr lang="sv-SE" sz="1600" dirty="0">
                <a:ea typeface="Times New Roman" panose="02020603050405020304" pitchFamily="18" charset="0"/>
                <a:cs typeface="Calibri" panose="020F0502020204030204" pitchFamily="34" charset="0"/>
              </a:rPr>
              <a:t>Våga tänka nytt och utveckla förändrade arbetssätt</a:t>
            </a:r>
          </a:p>
        </p:txBody>
      </p:sp>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095" y="1506897"/>
            <a:ext cx="2290007" cy="2290007"/>
          </a:xfrm>
          <a:prstGeom prst="rect">
            <a:avLst/>
          </a:prstGeom>
        </p:spPr>
      </p:pic>
    </p:spTree>
    <p:extLst>
      <p:ext uri="{BB962C8B-B14F-4D97-AF65-F5344CB8AC3E}">
        <p14:creationId xmlns:p14="http://schemas.microsoft.com/office/powerpoint/2010/main" val="3318976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6"/>
          </p:nvPr>
        </p:nvSpPr>
        <p:spPr>
          <a:xfrm>
            <a:off x="549631" y="672831"/>
            <a:ext cx="8602536" cy="610037"/>
          </a:xfrm>
        </p:spPr>
        <p:txBody>
          <a:bodyPr/>
          <a:lstStyle/>
          <a:p>
            <a:r>
              <a:rPr lang="sv-SE" sz="3200" dirty="0"/>
              <a:t>Digital mötesetik</a:t>
            </a:r>
          </a:p>
        </p:txBody>
      </p:sp>
      <p:sp>
        <p:nvSpPr>
          <p:cNvPr id="6" name="Platshållare för text 6"/>
          <p:cNvSpPr txBox="1">
            <a:spLocks/>
          </p:cNvSpPr>
          <p:nvPr/>
        </p:nvSpPr>
        <p:spPr>
          <a:xfrm>
            <a:off x="3056167" y="2912888"/>
            <a:ext cx="8580760" cy="2938752"/>
          </a:xfrm>
          <a:prstGeom prst="rect">
            <a:avLst/>
          </a:prstGeom>
        </p:spPr>
        <p:txBody>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nSpc>
                <a:spcPct val="107000"/>
              </a:lnSpc>
              <a:spcAft>
                <a:spcPts val="800"/>
              </a:spcAft>
              <a:buNone/>
            </a:pPr>
            <a:endParaRPr lang="sv-SE" sz="1600" dirty="0">
              <a:ea typeface="Calibri" panose="020F0502020204030204" pitchFamily="34" charset="0"/>
              <a:cs typeface="Times New Roman" panose="02020603050405020304" pitchFamily="18" charset="0"/>
            </a:endParaRPr>
          </a:p>
        </p:txBody>
      </p:sp>
      <p:sp>
        <p:nvSpPr>
          <p:cNvPr id="4" name="Rektangel 3"/>
          <p:cNvSpPr/>
          <p:nvPr/>
        </p:nvSpPr>
        <p:spPr>
          <a:xfrm>
            <a:off x="2918461" y="2096417"/>
            <a:ext cx="8633460" cy="3554819"/>
          </a:xfrm>
          <a:prstGeom prst="rect">
            <a:avLst/>
          </a:prstGeom>
        </p:spPr>
        <p:txBody>
          <a:bodyPr wrap="square">
            <a:spAutoFit/>
          </a:bodyPr>
          <a:lstStyle/>
          <a:p>
            <a:pPr fontAlgn="ctr"/>
            <a:r>
              <a:rPr lang="sv-SE" dirty="0"/>
              <a:t>Vår gemensamma digitala mötesetik i Östhammars kommun syftar till att en hållbar arbetssituation och ett bra samarbete uppnås. Det handlar om våra beteenden, professionalitet och utförande.</a:t>
            </a:r>
          </a:p>
          <a:p>
            <a:pPr fontAlgn="ctr"/>
            <a:r>
              <a:rPr lang="sv-SE" dirty="0"/>
              <a:t> </a:t>
            </a:r>
          </a:p>
          <a:p>
            <a:pPr fontAlgn="ctr"/>
            <a:r>
              <a:rPr lang="sv-SE" sz="1600" i="1" dirty="0"/>
              <a:t>Tänk på att:</a:t>
            </a:r>
            <a:endParaRPr lang="sv-SE" sz="1600" dirty="0"/>
          </a:p>
          <a:p>
            <a:pPr fontAlgn="ctr"/>
            <a:endParaRPr lang="sv-SE" sz="1600" dirty="0"/>
          </a:p>
          <a:p>
            <a:pPr marL="342891" indent="-342891" defTabSz="609570" fontAlgn="ctr">
              <a:spcBef>
                <a:spcPts val="600"/>
              </a:spcBef>
              <a:buSzPts val="1000"/>
              <a:buFont typeface="Symbol" panose="05050102010706020507" pitchFamily="18" charset="2"/>
              <a:buChar char=""/>
              <a:tabLst>
                <a:tab pos="228594" algn="l"/>
              </a:tabLst>
            </a:pPr>
            <a:r>
              <a:rPr lang="sv-SE" sz="1600" dirty="0">
                <a:ea typeface="Times New Roman" panose="02020603050405020304" pitchFamily="18" charset="0"/>
                <a:cs typeface="Calibri" panose="020F0502020204030204" pitchFamily="34" charset="0"/>
              </a:rPr>
              <a:t>Möjliggöra ställtid mellan möten</a:t>
            </a:r>
          </a:p>
          <a:p>
            <a:pPr marL="342891" indent="-342891" defTabSz="609570" fontAlgn="ctr">
              <a:spcBef>
                <a:spcPts val="600"/>
              </a:spcBef>
              <a:buSzPts val="1000"/>
              <a:buFont typeface="Symbol" panose="05050102010706020507" pitchFamily="18" charset="2"/>
              <a:buChar char=""/>
              <a:tabLst>
                <a:tab pos="228594" algn="l"/>
              </a:tabLst>
            </a:pPr>
            <a:r>
              <a:rPr lang="sv-SE" sz="1600" dirty="0">
                <a:ea typeface="Times New Roman" panose="02020603050405020304" pitchFamily="18" charset="0"/>
                <a:cs typeface="Calibri" panose="020F0502020204030204" pitchFamily="34" charset="0"/>
              </a:rPr>
              <a:t>Stänga av mikrofonen vid större möten för att undvika digitalt sorl</a:t>
            </a:r>
          </a:p>
          <a:p>
            <a:pPr marL="342891" indent="-342891" defTabSz="609570" fontAlgn="ctr">
              <a:spcBef>
                <a:spcPts val="600"/>
              </a:spcBef>
              <a:buSzPts val="1000"/>
              <a:buFont typeface="Symbol" panose="05050102010706020507" pitchFamily="18" charset="2"/>
              <a:buChar char=""/>
              <a:tabLst>
                <a:tab pos="228594" algn="l"/>
              </a:tabLst>
            </a:pPr>
            <a:r>
              <a:rPr lang="sv-SE" sz="1600" dirty="0">
                <a:ea typeface="Times New Roman" panose="02020603050405020304" pitchFamily="18" charset="0"/>
                <a:cs typeface="Calibri" panose="020F0502020204030204" pitchFamily="34" charset="0"/>
              </a:rPr>
              <a:t>Använd hörlurar eller ljudpuck för att förbättra ljudkvalitén för övriga deltagare</a:t>
            </a:r>
          </a:p>
          <a:p>
            <a:pPr marL="342891" indent="-342891" defTabSz="609570" fontAlgn="ctr">
              <a:spcBef>
                <a:spcPts val="600"/>
              </a:spcBef>
              <a:buSzPts val="1000"/>
              <a:buFont typeface="Symbol" panose="05050102010706020507" pitchFamily="18" charset="2"/>
              <a:buChar char=""/>
              <a:tabLst>
                <a:tab pos="228594" algn="l"/>
              </a:tabLst>
            </a:pPr>
            <a:r>
              <a:rPr lang="sv-SE" sz="1600" dirty="0">
                <a:ea typeface="Times New Roman" panose="02020603050405020304" pitchFamily="18" charset="0"/>
                <a:cs typeface="Calibri" panose="020F0502020204030204" pitchFamily="34" charset="0"/>
              </a:rPr>
              <a:t>Ha kameran på som huvudregel vid deltagande på möten. Kameran ska vara riktad på ett sätt som gör att andra deltagare kan uppfatta dig </a:t>
            </a:r>
          </a:p>
          <a:p>
            <a:pPr marL="342891" indent="-342891" defTabSz="609570" fontAlgn="ctr">
              <a:spcBef>
                <a:spcPts val="600"/>
              </a:spcBef>
              <a:buSzPts val="1000"/>
              <a:buFont typeface="Symbol" panose="05050102010706020507" pitchFamily="18" charset="2"/>
              <a:buChar char=""/>
              <a:tabLst>
                <a:tab pos="228594" algn="l"/>
              </a:tabLst>
            </a:pPr>
            <a:r>
              <a:rPr lang="sv-SE" sz="1600" dirty="0">
                <a:ea typeface="Times New Roman" panose="02020603050405020304" pitchFamily="18" charset="0"/>
                <a:cs typeface="Calibri" panose="020F0502020204030204" pitchFamily="34" charset="0"/>
              </a:rPr>
              <a:t>Använd gärna Östhammar kommuns logga som bakgrund vid digitala externa möten</a:t>
            </a:r>
          </a:p>
        </p:txBody>
      </p:sp>
      <p:pic>
        <p:nvPicPr>
          <p:cNvPr id="8" name="Bildobjekt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399" y="2092257"/>
            <a:ext cx="2290007" cy="2290007"/>
          </a:xfrm>
          <a:prstGeom prst="rect">
            <a:avLst/>
          </a:prstGeom>
        </p:spPr>
      </p:pic>
    </p:spTree>
    <p:extLst>
      <p:ext uri="{BB962C8B-B14F-4D97-AF65-F5344CB8AC3E}">
        <p14:creationId xmlns:p14="http://schemas.microsoft.com/office/powerpoint/2010/main" val="3254072689"/>
      </p:ext>
    </p:extLst>
  </p:cSld>
  <p:clrMapOvr>
    <a:masterClrMapping/>
  </p:clrMapOvr>
  <p:timing>
    <p:tnLst>
      <p:par>
        <p:cTn id="1" dur="indefinite" restart="never" nodeType="tmRoot"/>
      </p:par>
    </p:tnLst>
  </p:timing>
</p:sld>
</file>

<file path=ppt/theme/theme1.xml><?xml version="1.0" encoding="utf-8"?>
<a:theme xmlns:a="http://schemas.openxmlformats.org/drawingml/2006/main" name="Kapitel rö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1124</TotalTime>
  <Words>1242</Words>
  <Application>Microsoft Office PowerPoint</Application>
  <PresentationFormat>Bredbild</PresentationFormat>
  <Paragraphs>69</Paragraphs>
  <Slides>9</Slides>
  <Notes>8</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9</vt:i4>
      </vt:variant>
    </vt:vector>
  </HeadingPairs>
  <TitlesOfParts>
    <vt:vector size="14" baseType="lpstr">
      <vt:lpstr>Arial</vt:lpstr>
      <vt:lpstr>Calibri</vt:lpstr>
      <vt:lpstr>Symbol</vt:lpstr>
      <vt:lpstr>Times New Roman</vt:lpstr>
      <vt:lpstr>Kapitel röd</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Östhammars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Söderlind, Elin</dc:creator>
  <cp:lastModifiedBy>Söderlind, Elin</cp:lastModifiedBy>
  <cp:revision>35</cp:revision>
  <dcterms:created xsi:type="dcterms:W3CDTF">2021-06-04T11:20:30Z</dcterms:created>
  <dcterms:modified xsi:type="dcterms:W3CDTF">2023-03-24T14:54:57Z</dcterms:modified>
</cp:coreProperties>
</file>